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cb11aac4937485a" /><Relationship Type="http://schemas.openxmlformats.org/officeDocument/2006/relationships/extended-properties" Target="/docProps/app.xml" Id="Rdb290c1013c34597" /><Relationship Type="http://schemas.openxmlformats.org/officeDocument/2006/relationships/officeDocument" Target="/ppt/presentation.xml" Id="Rcc5235cc66494d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195bb6a15147fb"/>
  </p:sldMasterIdLst>
  <p:notesMasterIdLst>
    <p:notesMasterId xmlns:r="http://schemas.openxmlformats.org/officeDocument/2006/relationships" r:id="R0d119ab387064de0"/>
  </p:notesMasterIdLst>
  <p:sldIdLst>
    <p:sldId xmlns:r="http://schemas.openxmlformats.org/officeDocument/2006/relationships" id="256" r:id="R951eb5ca8b5a4a98"/>
    <p:sldId xmlns:r="http://schemas.openxmlformats.org/officeDocument/2006/relationships" id="257" r:id="R505f68d09e584d66"/>
    <p:sldId xmlns:r="http://schemas.openxmlformats.org/officeDocument/2006/relationships" id="258" r:id="R68d188d55e2d4d74"/>
    <p:sldId xmlns:r="http://schemas.openxmlformats.org/officeDocument/2006/relationships" id="259" r:id="Rf055c4e7d0984ac3"/>
    <p:sldId xmlns:r="http://schemas.openxmlformats.org/officeDocument/2006/relationships" id="260" r:id="R7103f07eb8094346"/>
    <p:sldId xmlns:r="http://schemas.openxmlformats.org/officeDocument/2006/relationships" id="261" r:id="R66d18536450a4b2a"/>
    <p:sldId xmlns:r="http://schemas.openxmlformats.org/officeDocument/2006/relationships" id="262" r:id="R9235122971cc436b"/>
    <p:sldId xmlns:r="http://schemas.openxmlformats.org/officeDocument/2006/relationships" id="263" r:id="R91ce6bc95c1c4303"/>
    <p:sldId xmlns:r="http://schemas.openxmlformats.org/officeDocument/2006/relationships" id="264" r:id="Rab54c1839e5d4c02"/>
    <p:sldId xmlns:r="http://schemas.openxmlformats.org/officeDocument/2006/relationships" id="265" r:id="R8fe455fb7d564ebd"/>
    <p:sldId xmlns:r="http://schemas.openxmlformats.org/officeDocument/2006/relationships" id="266" r:id="Ra55dcdcdfdfa4229"/>
    <p:sldId xmlns:r="http://schemas.openxmlformats.org/officeDocument/2006/relationships" id="267" r:id="R688c2d20240848f5"/>
    <p:sldId xmlns:r="http://schemas.openxmlformats.org/officeDocument/2006/relationships" id="268" r:id="Rd7db0fc30b9f4c48"/>
    <p:sldId xmlns:r="http://schemas.openxmlformats.org/officeDocument/2006/relationships" id="269" r:id="R8e429910e09949bd"/>
    <p:sldId xmlns:r="http://schemas.openxmlformats.org/officeDocument/2006/relationships" id="270" r:id="R9287df82fd244539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26887200ed3474b" /><Relationship Type="http://schemas.openxmlformats.org/officeDocument/2006/relationships/slideMaster" Target="/ppt/slideMasters/slideMaster1.xml" Id="R1c195bb6a15147fb" /><Relationship Type="http://schemas.openxmlformats.org/officeDocument/2006/relationships/notesMaster" Target="/ppt/notesMasters/notesMaster1.xml" Id="R0d119ab387064de0" /><Relationship Type="http://schemas.openxmlformats.org/officeDocument/2006/relationships/presProps" Target="/ppt/presProps.xml" Id="R2709d6330c8c4ff3" /><Relationship Type="http://schemas.openxmlformats.org/officeDocument/2006/relationships/tableStyles" Target="/ppt/tableStyles.xml" Id="R12341fdcb6d443d6" /><Relationship Type="http://schemas.openxmlformats.org/officeDocument/2006/relationships/slide" Target="/ppt/slides/slide1.xml" Id="R951eb5ca8b5a4a98" /><Relationship Type="http://schemas.openxmlformats.org/officeDocument/2006/relationships/slide" Target="/ppt/slides/slide2.xml" Id="R505f68d09e584d66" /><Relationship Type="http://schemas.openxmlformats.org/officeDocument/2006/relationships/slide" Target="/ppt/slides/slide3.xml" Id="R68d188d55e2d4d74" /><Relationship Type="http://schemas.openxmlformats.org/officeDocument/2006/relationships/slide" Target="/ppt/slides/slide4.xml" Id="Rf055c4e7d0984ac3" /><Relationship Type="http://schemas.openxmlformats.org/officeDocument/2006/relationships/slide" Target="/ppt/slides/slide5.xml" Id="R7103f07eb8094346" /><Relationship Type="http://schemas.openxmlformats.org/officeDocument/2006/relationships/slide" Target="/ppt/slides/slide6.xml" Id="R66d18536450a4b2a" /><Relationship Type="http://schemas.openxmlformats.org/officeDocument/2006/relationships/slide" Target="/ppt/slides/slide7.xml" Id="R9235122971cc436b" /><Relationship Type="http://schemas.openxmlformats.org/officeDocument/2006/relationships/slide" Target="/ppt/slides/slide8.xml" Id="R91ce6bc95c1c4303" /><Relationship Type="http://schemas.openxmlformats.org/officeDocument/2006/relationships/slide" Target="/ppt/slides/slide9.xml" Id="Rab54c1839e5d4c02" /><Relationship Type="http://schemas.openxmlformats.org/officeDocument/2006/relationships/slide" Target="/ppt/slides/slide10.xml" Id="R8fe455fb7d564ebd" /><Relationship Type="http://schemas.openxmlformats.org/officeDocument/2006/relationships/slide" Target="/ppt/slides/slide11.xml" Id="Ra55dcdcdfdfa4229" /><Relationship Type="http://schemas.openxmlformats.org/officeDocument/2006/relationships/slide" Target="/ppt/slides/slide12.xml" Id="R688c2d20240848f5" /><Relationship Type="http://schemas.openxmlformats.org/officeDocument/2006/relationships/slide" Target="/ppt/slides/slide13.xml" Id="Rd7db0fc30b9f4c48" /><Relationship Type="http://schemas.openxmlformats.org/officeDocument/2006/relationships/slide" Target="/ppt/slides/slide14.xml" Id="R8e429910e09949bd" /><Relationship Type="http://schemas.openxmlformats.org/officeDocument/2006/relationships/slide" Target="/ppt/slides/slide15.xml" Id="R9287df82fd24453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f280758f88f41d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cf7e86e97324a28" /><Relationship Type="http://schemas.openxmlformats.org/officeDocument/2006/relationships/notesMaster" Target="/ppt/notesMasters/notesMaster1.xml" Id="Rb60af40e84eb4db0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71998ffa7934f05" /><Relationship Type="http://schemas.openxmlformats.org/officeDocument/2006/relationships/notesMaster" Target="/ppt/notesMasters/notesMaster1.xml" Id="R8a691412df0d4f08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29d9fb87191a4230" /><Relationship Type="http://schemas.openxmlformats.org/officeDocument/2006/relationships/notesMaster" Target="/ppt/notesMasters/notesMaster1.xml" Id="Rfa147f8d2a0e4eb8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bcd00812b31648f9" /><Relationship Type="http://schemas.openxmlformats.org/officeDocument/2006/relationships/notesMaster" Target="/ppt/notesMasters/notesMaster1.xml" Id="R43f1fe55020944a1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fc4ecee3499046d7" /><Relationship Type="http://schemas.openxmlformats.org/officeDocument/2006/relationships/notesMaster" Target="/ppt/notesMasters/notesMaster1.xml" Id="Rd208cd3241124649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476f69aa860742b6" /><Relationship Type="http://schemas.openxmlformats.org/officeDocument/2006/relationships/notesMaster" Target="/ppt/notesMasters/notesMaster1.xml" Id="Rad4093d6c0ba43e9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0c85d9b13c984f9e" /><Relationship Type="http://schemas.openxmlformats.org/officeDocument/2006/relationships/notesMaster" Target="/ppt/notesMasters/notesMaster1.xml" Id="R8eeb2a160329470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82a5cf8bf2f4b4d" /><Relationship Type="http://schemas.openxmlformats.org/officeDocument/2006/relationships/notesMaster" Target="/ppt/notesMasters/notesMaster1.xml" Id="Re66be26f724b4c1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4f5a5b86b8a45d6" /><Relationship Type="http://schemas.openxmlformats.org/officeDocument/2006/relationships/notesMaster" Target="/ppt/notesMasters/notesMaster1.xml" Id="R6d323d93148649c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27c651410bd43b8" /><Relationship Type="http://schemas.openxmlformats.org/officeDocument/2006/relationships/notesMaster" Target="/ppt/notesMasters/notesMaster1.xml" Id="R440374dc5fb645a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4a77d494fd84749" /><Relationship Type="http://schemas.openxmlformats.org/officeDocument/2006/relationships/notesMaster" Target="/ppt/notesMasters/notesMaster1.xml" Id="Ra750caa4c72e4588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cc585d3010640c5" /><Relationship Type="http://schemas.openxmlformats.org/officeDocument/2006/relationships/notesMaster" Target="/ppt/notesMasters/notesMaster1.xml" Id="R213a5a7664e54be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5b175b82c7e425b" /><Relationship Type="http://schemas.openxmlformats.org/officeDocument/2006/relationships/notesMaster" Target="/ppt/notesMasters/notesMaster1.xml" Id="R292872d59f5e439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5699a8785f74802" /><Relationship Type="http://schemas.openxmlformats.org/officeDocument/2006/relationships/notesMaster" Target="/ppt/notesMasters/notesMaster1.xml" Id="R4cd2637f9b4c496e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303e2024d5724e78" /><Relationship Type="http://schemas.openxmlformats.org/officeDocument/2006/relationships/notesMaster" Target="/ppt/notesMasters/notesMaster1.xml" Id="R692c56dd9e0847f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creative source: Bunkies_Series_Pitch.pdf — https://drive.google.com/file/d/1tnmFUXDbfzZtrP_CZwmBUDGFne3sOrVP/view</a:t>
            </a:r>
          </a:p>
          <a:p xmlns:a="http://schemas.openxmlformats.org/drawingml/2006/main">
            <a:r>
              <a:t>- Pilot teleplay: BUNKIES.pdf — https://drive.google.com/file/d/1ar46T1E0PMynXS2NCMS-bK2salT2uSoC/view</a:t>
            </a:r>
          </a:p>
          <a:p xmlns:a="http://schemas.openxmlformats.org/drawingml/2006/main">
            <a:r>
              <a:t>- Character portrait: Nikki Payne.jpg, supplied by the user for this deck.</a:t>
            </a:r>
          </a:p>
          <a:p xmlns:a="http://schemas.openxmlformats.org/drawingml/2006/main">
            <a:r>
              <a:t>- Character portrait: Dan Galea.jpeg, supplied by the user for this deck.</a:t>
            </a:r>
          </a:p>
          <a:p xmlns:a="http://schemas.openxmlformats.org/drawingml/2006/main">
            <a:r>
              <a:t>- Visual: OpenAI-generated Toronto apartment exterior, toronto-exterior.png, created for this deck.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creative source: Bunkies_Series_Pitch.pdf — https://drive.google.com/file/d/1tnmFUXDbfzZtrP_CZwmBUDGFne3sOrVP/view</a:t>
            </a:r>
          </a:p>
          <a:p xmlns:a="http://schemas.openxmlformats.org/drawingml/2006/main">
            <a:r>
              <a:t>- Pilot teleplay: BUNKIES.pdf — https://drive.google.com/file/d/1ar46T1E0PMynXS2NCMS-bK2salT2uSoC/view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creative source: Bunkies_Series_Pitch.pdf — https://drive.google.com/file/d/1tnmFUXDbfzZtrP_CZwmBUDGFne3sOrVP/view</a:t>
            </a:r>
          </a:p>
          <a:p xmlns:a="http://schemas.openxmlformats.org/drawingml/2006/main">
            <a:r>
              <a:t>- Pilot teleplay: BUNKIES.pdf — https://drive.google.com/file/d/1ar46T1E0PMynXS2NCMS-bK2salT2uSoC/view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creative source: Bunkies_Series_Pitch.pdf — https://drive.google.com/file/d/1tnmFUXDbfzZtrP_CZwmBUDGFne3sOrVP/view</a:t>
            </a:r>
          </a:p>
          <a:p xmlns:a="http://schemas.openxmlformats.org/drawingml/2006/main">
            <a:r>
              <a:t>- Pilot teleplay: BUNKIES.pdf — https://drive.google.com/file/d/1ar46T1E0PMynXS2NCMS-bK2salT2uSoC/view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creative source: Bunkies_Series_Pitch.pdf — https://drive.google.com/file/d/1tnmFUXDbfzZtrP_CZwmBUDGFne3sOrVP/view</a:t>
            </a:r>
          </a:p>
          <a:p xmlns:a="http://schemas.openxmlformats.org/drawingml/2006/main">
            <a:r>
              <a:t>- Pilot teleplay: BUNKIES.pdf — https://drive.google.com/file/d/1ar46T1E0PMynXS2NCMS-bK2salT2uSoC/view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creative source: Bunkies_Series_Pitch.pdf — https://drive.google.com/file/d/1tnmFUXDbfzZtrP_CZwmBUDGFne3sOrVP/view</a:t>
            </a:r>
          </a:p>
          <a:p xmlns:a="http://schemas.openxmlformats.org/drawingml/2006/main">
            <a:r>
              <a:t>- Pilot teleplay: BUNKIES.pdf — https://drive.google.com/file/d/1ar46T1E0PMynXS2NCMS-bK2salT2uSoC/view</a:t>
            </a:r>
          </a:p>
          <a:p xmlns:a="http://schemas.openxmlformats.org/drawingml/2006/main">
            <a:r>
              <a:t>- Visual: OpenAI-generated Toronto apartment exterior, toronto-exterior.png, created for this deck.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creative source: Bunkies_Series_Pitch.pdf — https://drive.google.com/file/d/1tnmFUXDbfzZtrP_CZwmBUDGFne3sOrVP/view</a:t>
            </a:r>
          </a:p>
          <a:p xmlns:a="http://schemas.openxmlformats.org/drawingml/2006/main">
            <a:r>
              <a:t>- Pilot teleplay: BUNKIES.pdf — https://drive.google.com/file/d/1ar46T1E0PMynXS2NCMS-bK2salT2uSoC/view</a:t>
            </a:r>
          </a:p>
          <a:p xmlns:a="http://schemas.openxmlformats.org/drawingml/2006/main">
            <a:r>
              <a:t>- Visual: OpenAI-generated dawn coffee still, dawn-coffee.png, created for this deck.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creative source: Bunkies_Series_Pitch.pdf — https://drive.google.com/file/d/1tnmFUXDbfzZtrP_CZwmBUDGFne3sOrVP/view</a:t>
            </a:r>
          </a:p>
          <a:p xmlns:a="http://schemas.openxmlformats.org/drawingml/2006/main">
            <a:r>
              <a:t>- Pilot teleplay: BUNKIES.pdf — https://drive.google.com/file/d/1ar46T1E0PMynXS2NCMS-bK2salT2uSoC/view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creative source: Bunkies_Series_Pitch.pdf — https://drive.google.com/file/d/1tnmFUXDbfzZtrP_CZwmBUDGFne3sOrVP/view</a:t>
            </a:r>
          </a:p>
          <a:p xmlns:a="http://schemas.openxmlformats.org/drawingml/2006/main">
            <a:r>
              <a:t>- Pilot teleplay: BUNKIES.pdf — https://drive.google.com/file/d/1ar46T1E0PMynXS2NCMS-bK2salT2uSoC/view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creative source: Bunkies_Series_Pitch.pdf — https://drive.google.com/file/d/1tnmFUXDbfzZtrP_CZwmBUDGFne3sOrVP/view</a:t>
            </a:r>
          </a:p>
          <a:p xmlns:a="http://schemas.openxmlformats.org/drawingml/2006/main">
            <a:r>
              <a:t>- Pilot teleplay: BUNKIES.pdf — https://drive.google.com/file/d/1ar46T1E0PMynXS2NCMS-bK2salT2uSoC/view</a:t>
            </a:r>
          </a:p>
          <a:p xmlns:a="http://schemas.openxmlformats.org/drawingml/2006/main">
            <a:r>
              <a:t>- Character portrait: Nikki Payne.jpg, supplied by the user for this deck.</a:t>
            </a:r>
          </a:p>
          <a:p xmlns:a="http://schemas.openxmlformats.org/drawingml/2006/main">
            <a:r>
              <a:t>- Character portrait: Dan Galea.jpeg, supplied by the user for this deck.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creative source: Bunkies_Series_Pitch.pdf — https://drive.google.com/file/d/1tnmFUXDbfzZtrP_CZwmBUDGFne3sOrVP/view</a:t>
            </a:r>
          </a:p>
          <a:p xmlns:a="http://schemas.openxmlformats.org/drawingml/2006/main">
            <a:r>
              <a:t>- Pilot teleplay: BUNKIES.pdf — https://drive.google.com/file/d/1ar46T1E0PMynXS2NCMS-bK2salT2uSoC/view</a:t>
            </a:r>
          </a:p>
          <a:p xmlns:a="http://schemas.openxmlformats.org/drawingml/2006/main">
            <a:r>
              <a:t>- Character portrait: Nikki Payne.jpg, supplied by the user for this deck.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creative source: Bunkies_Series_Pitch.pdf — https://drive.google.com/file/d/1tnmFUXDbfzZtrP_CZwmBUDGFne3sOrVP/view</a:t>
            </a:r>
          </a:p>
          <a:p xmlns:a="http://schemas.openxmlformats.org/drawingml/2006/main">
            <a:r>
              <a:t>- Pilot teleplay: BUNKIES.pdf — https://drive.google.com/file/d/1ar46T1E0PMynXS2NCMS-bK2salT2uSoC/view</a:t>
            </a:r>
          </a:p>
          <a:p xmlns:a="http://schemas.openxmlformats.org/drawingml/2006/main">
            <a:r>
              <a:t>- Character portrait: Dan Galea.jpeg, supplied by the user for this deck.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creative source: Bunkies_Series_Pitch.pdf — https://drive.google.com/file/d/1tnmFUXDbfzZtrP_CZwmBUDGFne3sOrVP/view</a:t>
            </a:r>
          </a:p>
          <a:p xmlns:a="http://schemas.openxmlformats.org/drawingml/2006/main">
            <a:r>
              <a:t>- Pilot teleplay: BUNKIES.pdf — https://drive.google.com/file/d/1ar46T1E0PMynXS2NCMS-bK2salT2uSoC/view</a:t>
            </a:r>
          </a:p>
          <a:p xmlns:a="http://schemas.openxmlformats.org/drawingml/2006/main">
            <a:r>
              <a:t>- Character portrait: Nikki Payne.jpg, supplied by the user for this deck.</a:t>
            </a:r>
          </a:p>
          <a:p xmlns:a="http://schemas.openxmlformats.org/drawingml/2006/main">
            <a:r>
              <a:t>- Character portrait: Dan Galea.jpeg, supplied by the user for this deck.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creative source: Bunkies_Series_Pitch.pdf — https://drive.google.com/file/d/1tnmFUXDbfzZtrP_CZwmBUDGFne3sOrVP/view</a:t>
            </a:r>
          </a:p>
          <a:p xmlns:a="http://schemas.openxmlformats.org/drawingml/2006/main">
            <a:r>
              <a:t>- Pilot teleplay: BUNKIES.pdf — https://drive.google.com/file/d/1ar46T1E0PMynXS2NCMS-bK2salT2uSoC/view</a:t>
            </a:r>
          </a:p>
          <a:p xmlns:a="http://schemas.openxmlformats.org/drawingml/2006/main">
            <a:r>
              <a:t>- Visual: OpenAI-generated apartment interior, apartment-chaos.png, created for this deck.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creative source: Bunkies_Series_Pitch.pdf — https://drive.google.com/file/d/1tnmFUXDbfzZtrP_CZwmBUDGFne3sOrVP/view</a:t>
            </a:r>
          </a:p>
          <a:p xmlns:a="http://schemas.openxmlformats.org/drawingml/2006/main">
            <a:r>
              <a:t>- Pilot teleplay: BUNKIES.pdf — https://drive.google.com/file/d/1ar46T1E0PMynXS2NCMS-bK2salT2uSoC/view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49fee9af1945e7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3cccb4ba5064ce3" /><Relationship Type="http://schemas.openxmlformats.org/officeDocument/2006/relationships/slideLayout" Target="/ppt/slideLayouts/slideLayout1.xml" Id="Red47c914319f4ed1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47c914319f4ed1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ca8eb85f44826" /><Relationship Type="http://schemas.openxmlformats.org/officeDocument/2006/relationships/image" Target="/ppt/media/image.png" Id="R58e30b911f92485a" /><Relationship Type="http://schemas.openxmlformats.org/officeDocument/2006/relationships/image" Target="/ppt/media/image.jpeg" Id="R8ee9111bdc1c4251" /><Relationship Type="http://schemas.openxmlformats.org/officeDocument/2006/relationships/image" Target="/ppt/media/image2.jpeg" Id="Rb288a4cad6af465c" /><Relationship Type="http://schemas.openxmlformats.org/officeDocument/2006/relationships/hyperlink" Target="https://drive.google.com/drive/folders/1zYvRt_SgHhNiUtvzoLYo8Ks_88QYGEky" TargetMode="External" Id="R046cc7cfc02e4d1e" /><Relationship Type="http://schemas.openxmlformats.org/officeDocument/2006/relationships/notesSlide" Target="/ppt/notesSlides/notesSlide1.xml" Id="R4a4c6cb6b00c408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e1a154f9d40bb" /><Relationship Type="http://schemas.openxmlformats.org/officeDocument/2006/relationships/hyperlink" Target="https://drive.google.com/file/d/1ar46T1E0PMynXS2NCMS-bK2salT2uSoC/view" TargetMode="External" Id="Rfca109ca4427460c" /><Relationship Type="http://schemas.openxmlformats.org/officeDocument/2006/relationships/notesSlide" Target="/ppt/notesSlides/notesSlide10.xml" Id="Rdb0a2748f66a43e8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3aa3631ac4bb8" /><Relationship Type="http://schemas.openxmlformats.org/officeDocument/2006/relationships/notesSlide" Target="/ppt/notesSlides/notesSlide11.xml" Id="R5445e697150e4edc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b3e4ffa8e44e0" /><Relationship Type="http://schemas.openxmlformats.org/officeDocument/2006/relationships/notesSlide" Target="/ppt/notesSlides/notesSlide12.xml" Id="Ra1c3e556a57f4f36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78d9e42204605" /><Relationship Type="http://schemas.openxmlformats.org/officeDocument/2006/relationships/notesSlide" Target="/ppt/notesSlides/notesSlide13.xml" Id="R9c0cd9f3d7214614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9b46a981b4ee9" /><Relationship Type="http://schemas.openxmlformats.org/officeDocument/2006/relationships/image" Target="/ppt/media/image3.png" Id="R1e3b01a183764c95" /><Relationship Type="http://schemas.openxmlformats.org/officeDocument/2006/relationships/notesSlide" Target="/ppt/notesSlides/notesSlide14.xml" Id="R78ff66f7dd244431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d72b438e9453a" /><Relationship Type="http://schemas.openxmlformats.org/officeDocument/2006/relationships/image" Target="/ppt/media/image4.png" Id="R2d6756f172194434" /><Relationship Type="http://schemas.openxmlformats.org/officeDocument/2006/relationships/hyperlink" Target="https://drive.google.com/file/d/1ar46T1E0PMynXS2NCMS-bK2salT2uSoC/view" TargetMode="External" Id="Rad0b8c94b99645bb" /><Relationship Type="http://schemas.openxmlformats.org/officeDocument/2006/relationships/hyperlink" Target="https://drive.google.com/drive/folders/1zYvRt_SgHhNiUtvzoLYo8Ks_88QYGEky" TargetMode="External" Id="R4f1199fbf57b4688" /><Relationship Type="http://schemas.openxmlformats.org/officeDocument/2006/relationships/notesSlide" Target="/ppt/notesSlides/notesSlide15.xml" Id="R421c761c9d1141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0ebf99acc48af" /><Relationship Type="http://schemas.openxmlformats.org/officeDocument/2006/relationships/notesSlide" Target="/ppt/notesSlides/notesSlide2.xml" Id="R00427672a41646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c657198a14446" /><Relationship Type="http://schemas.openxmlformats.org/officeDocument/2006/relationships/notesSlide" Target="/ppt/notesSlides/notesSlide3.xml" Id="R2401e86fb26147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1c8396fe549c5" /><Relationship Type="http://schemas.openxmlformats.org/officeDocument/2006/relationships/image" Target="/ppt/media/image3.jpeg" Id="R59f646b7132343d6" /><Relationship Type="http://schemas.openxmlformats.org/officeDocument/2006/relationships/image" Target="/ppt/media/image4.jpeg" Id="R4fc415f2db3642af" /><Relationship Type="http://schemas.openxmlformats.org/officeDocument/2006/relationships/notesSlide" Target="/ppt/notesSlides/notesSlide4.xml" Id="Re32c1464bfbf4b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6db5a5846446d" /><Relationship Type="http://schemas.openxmlformats.org/officeDocument/2006/relationships/image" Target="/ppt/media/image5.jpeg" Id="R2e3cec4e15c244c2" /><Relationship Type="http://schemas.openxmlformats.org/officeDocument/2006/relationships/notesSlide" Target="/ppt/notesSlides/notesSlide5.xml" Id="R407869bc2e6045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fb1f1a1f54a81" /><Relationship Type="http://schemas.openxmlformats.org/officeDocument/2006/relationships/image" Target="/ppt/media/image6.jpeg" Id="R6694450a673b41c0" /><Relationship Type="http://schemas.openxmlformats.org/officeDocument/2006/relationships/notesSlide" Target="/ppt/notesSlides/notesSlide6.xml" Id="R7fe219eb78994c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c1b6620d94d51" /><Relationship Type="http://schemas.openxmlformats.org/officeDocument/2006/relationships/image" Target="/ppt/media/image7.jpeg" Id="R0b766e26594b469e" /><Relationship Type="http://schemas.openxmlformats.org/officeDocument/2006/relationships/image" Target="/ppt/media/image8.jpeg" Id="Rf1e41e5e46534ff2" /><Relationship Type="http://schemas.openxmlformats.org/officeDocument/2006/relationships/notesSlide" Target="/ppt/notesSlides/notesSlide7.xml" Id="R3d311e59e9bb48d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442f701004142" /><Relationship Type="http://schemas.openxmlformats.org/officeDocument/2006/relationships/image" Target="/ppt/media/image2.png" Id="R44cae21170af40c7" /><Relationship Type="http://schemas.openxmlformats.org/officeDocument/2006/relationships/notesSlide" Target="/ppt/notesSlides/notesSlide8.xml" Id="R3d56ab4c92234330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be9675f3e4089" /><Relationship Type="http://schemas.openxmlformats.org/officeDocument/2006/relationships/notesSlide" Target="/ppt/notesSlides/notesSlide9.xml" Id="Rcb30277a2f0749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8e30b911f92485a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5D668A4-7F16-45AA-9BFE-CFCA73AE6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50506">
              <a:alpha val="46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2E06160-6E07-401B-BB66-2464C44E2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0"/>
            <a:ext cx="6096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50506">
              <a:alpha val="8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15D85A9-72AC-4F3E-A6EA-6333403F9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448550" y="514350"/>
            <a:ext cx="1981200" cy="495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50506"/>
          </a:solidFill>
          <a:ln xmlns:a="http://schemas.openxmlformats.org/drawingml/2006/main" w="19050">
            <a:solidFill>
              <a:srgbClr val="F2EDE5"/>
            </a:solidFill>
            <a:prstDash val="solid"/>
          </a:ln>
        </p:spPr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ee9111bdc1c4251"/>
          <a:srcRect xmlns:a="http://schemas.openxmlformats.org/drawingml/2006/main" l="24603" t="0" r="2460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524750" y="590550"/>
            <a:ext cx="1828800" cy="4800600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E04A06D-16C4-4F66-85FC-0251A9693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544050" y="1524000"/>
            <a:ext cx="207645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50506"/>
          </a:solidFill>
          <a:ln xmlns:a="http://schemas.openxmlformats.org/drawingml/2006/main" w="19050">
            <a:solidFill>
              <a:srgbClr val="F2EDE5"/>
            </a:solidFill>
            <a:prstDash val="solid"/>
          </a:ln>
        </p:spPr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288a4cad6af465c"/>
          <a:srcRect xmlns:a="http://schemas.openxmlformats.org/drawingml/2006/main" l="17834" t="0" r="17834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620250" y="1600200"/>
            <a:ext cx="1924050" cy="2990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DAF09CC-D1D0-4BFC-85B3-6AFAF4624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219950" y="5600700"/>
            <a:ext cx="46101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50506">
              <a:alpha val="88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E58B8D4-631C-4FFA-96B9-7E9594CE2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524750" y="5676900"/>
            <a:ext cx="2000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F2EDE5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F2EDE5"/>
                </a:solidFill>
                <a:latin typeface="Courier New"/>
                <a:ea typeface="Courier New"/>
                <a:cs typeface="Courier New"/>
              </a:rPr>
              <a:t>NIKKI PAYNE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F165971-241E-40EA-8B5C-1A150B808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620250" y="5676900"/>
            <a:ext cx="1905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125" b="1" i="0">
                <a:solidFill>
                  <a:srgbClr val="F2EDE5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F2EDE5"/>
                </a:solidFill>
                <a:latin typeface="Courier New"/>
                <a:ea typeface="Courier New"/>
                <a:cs typeface="Courier New"/>
              </a:rPr>
              <a:t>DAN GALEA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1C1F2A7-EE30-494A-9D4D-7EB9AE7DA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51435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rPr>
              <a:t>A PRIVATE ENTRY / ORIGINAL COMEDY SERIES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1F580F8-D303-49DC-B9A0-3CF6AA2E5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14350" y="146685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0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defRPr>
            </a:pPr>
            <a:r>
              <a:rPr sz="6750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rPr>
              <a:t>BUNKIES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7967909-3FA5-4BBA-99B5-DFC85D6B5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647950"/>
            <a:ext cx="3905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76200">
            <a:solidFill>
              <a:srgbClr val="B51F2A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0F7C863-6D5C-4306-A587-7BF066CF7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3028950"/>
            <a:ext cx="5619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2550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550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A promise she can’t break.</a:t>
            </a:r>
          </a:p>
          <a:p xmlns:a="http://schemas.openxmlformats.org/drawingml/2006/main">
            <a:pPr algn="l">
              <a:lnSpc>
                <a:spcPct val="94000"/>
              </a:lnSpc>
              <a:buNone/>
              <a:defRPr sz="2550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550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A brother she can’t evict.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DC6529E-785A-4F23-857E-A5E194B03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71500" y="495300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D8D0C4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D8D0C4"/>
                </a:solidFill>
                <a:latin typeface="Courier New"/>
                <a:ea typeface="Courier New"/>
                <a:cs typeface="Courier New"/>
              </a:rPr>
              <a:t>CREATED BY DAN GALEA &amp; NIKKI PAYNE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B0B2E5C-E794-4DE0-B261-8ADF7FB86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71500" y="5305425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 i="0">
                <a:solidFill>
                  <a:srgbClr val="9E9A95"/>
                </a:solidFill>
                <a:latin typeface="Courier New"/>
                <a:ea typeface="Courier New"/>
                <a:cs typeface="Courier New"/>
              </a:defRPr>
            </a:pPr>
            <a:r>
              <a:rPr sz="900" b="0" i="0">
                <a:solidFill>
                  <a:srgbClr val="9E9A95"/>
                </a:solidFill>
                <a:latin typeface="Courier New"/>
                <a:ea typeface="Courier New"/>
                <a:cs typeface="Courier New"/>
              </a:rPr>
              <a:t>TORONTO  /  COMEDY WITH CONSEQUENCES</a:t>
            </a:r>
          </a:p>
        </p:txBody>
      </p:sp>
      <p:sp>
        <p:nvSpPr>
          <p:cNvPr id="17" name="nav-start">
            <a:extLst xmlns:a="http://schemas.openxmlformats.org/drawingml/2006/main">
              <a:ext uri="{FF2B5EF4-FFF2-40B4-BE49-F238E27FC236}">
                <a16:creationId xmlns:a16="http://schemas.microsoft.com/office/drawing/2014/main" id="{EABD171B-4234-4BE2-AA95-4FD1E484A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71500" y="598170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C58B5A"/>
                </a:solidFill>
                <a:latin typeface="Courier New"/>
                <a:ea typeface="Courier New"/>
                <a:cs typeface="Courier New"/>
                <a:hlinkClick xmlns:r="http://schemas.openxmlformats.org/officeDocument/2006/relationships" r:id="R046cc7cfc02e4d1e"/>
              </a:rPr>
              <a:t>ENTER THE APARTMENT  →</a:t>
            </a:r>
          </a:p>
        </p:txBody>
      </p:sp>
    </p:spTree>
    <p:extLst>
      <p:ext uri="{BB962C8B-B14F-4D97-AF65-F5344CB8AC3E}">
        <p14:creationId xmlns:p14="http://schemas.microsoft.com/office/powerpoint/2010/main" val="102938629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2EDE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EC28EC0-2E10-4D19-B147-06B323DD1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14350" y="266700"/>
            <a:ext cx="409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rPr>
              <a:t>BUNKIES  /  PRIVATE ENTRY 10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C1510F8-E078-492C-9EA6-8CA287D09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334750" y="645795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1" i="0">
                <a:solidFill>
                  <a:srgbClr val="111316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111316"/>
                </a:solidFill>
                <a:latin typeface="Courier New"/>
                <a:ea typeface="Courier New"/>
                <a:cs typeface="Courier New"/>
              </a:rPr>
              <a:t>10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866D3BD-389A-4B74-8BBA-C862C727D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52450"/>
            <a:ext cx="742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51F2A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A0538A2-E866-4F47-BD2A-0F5D3FB36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8001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rPr>
              <a:t>THE PILOT</a:t>
            </a:r>
          </a:p>
        </p:txBody>
      </p:sp>
      <p:sp>
        <p:nvSpPr>
          <p:cNvPr id="5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83A9EC4-F8A9-4E46-852D-BFF6D2997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" y="1162050"/>
            <a:ext cx="714375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3750" b="1" i="0">
                <a:solidFill>
                  <a:srgbClr val="111316"/>
                </a:solidFill>
                <a:latin typeface="Aptos Display"/>
                <a:ea typeface="Aptos Display"/>
                <a:cs typeface="Aptos Display"/>
              </a:defRPr>
            </a:pPr>
            <a:r>
              <a:rPr sz="3750" b="1" i="0">
                <a:solidFill>
                  <a:srgbClr val="111316"/>
                </a:solidFill>
                <a:latin typeface="Aptos Display"/>
                <a:ea typeface="Aptos Display"/>
                <a:cs typeface="Aptos Display"/>
              </a:rPr>
              <a:t>One catastrophic day proves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3750" b="1" i="0">
                <a:solidFill>
                  <a:srgbClr val="111316"/>
                </a:solidFill>
                <a:latin typeface="Aptos Display"/>
                <a:ea typeface="Aptos Display"/>
                <a:cs typeface="Aptos Display"/>
              </a:defRPr>
            </a:pPr>
            <a:r>
              <a:rPr sz="3750" b="1" i="0">
                <a:solidFill>
                  <a:srgbClr val="111316"/>
                </a:solidFill>
                <a:latin typeface="Aptos Display"/>
                <a:ea typeface="Aptos Display"/>
                <a:cs typeface="Aptos Display"/>
              </a:rPr>
              <a:t>the entire engine.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FCBC798-9213-45E6-BE90-066194EB8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30289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48F3C6A-DB58-49FB-8A14-36DF94C37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43000" y="3000375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 i="0">
                <a:solidFill>
                  <a:srgbClr val="111316"/>
                </a:solidFill>
                <a:latin typeface="Aptos Display"/>
                <a:ea typeface="Aptos Display"/>
                <a:cs typeface="Aptos Display"/>
              </a:defRPr>
            </a:pPr>
            <a:r>
              <a:rPr sz="1575" b="1" i="0">
                <a:solidFill>
                  <a:srgbClr val="111316"/>
                </a:solidFill>
                <a:latin typeface="Aptos Display"/>
                <a:ea typeface="Aptos Display"/>
                <a:cs typeface="Aptos Display"/>
              </a:rPr>
              <a:t>PROMISE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A71D5AE-CBB0-45E9-A3EA-2FF6BABD3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162300" y="3028950"/>
            <a:ext cx="571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 i="0">
                <a:solidFill>
                  <a:srgbClr val="4D4D4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4D4D4D"/>
                </a:solidFill>
                <a:latin typeface="Aptos"/>
                <a:ea typeface="Aptos"/>
                <a:cs typeface="Aptos"/>
              </a:rPr>
              <a:t>Sunny’s last request turns grief into obligation.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5D4C323-CB71-4F10-89D9-ECBA73548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371850"/>
            <a:ext cx="7620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9B2A8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D3B4F99-7D3C-411A-8874-976D4B1AD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358140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A9F742C-AD4C-4881-A67C-807635563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43000" y="3552825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 i="0">
                <a:solidFill>
                  <a:srgbClr val="111316"/>
                </a:solidFill>
                <a:latin typeface="Aptos Display"/>
                <a:ea typeface="Aptos Display"/>
                <a:cs typeface="Aptos Display"/>
              </a:defRPr>
            </a:pPr>
            <a:r>
              <a:rPr sz="1575" b="1" i="0">
                <a:solidFill>
                  <a:srgbClr val="111316"/>
                </a:solidFill>
                <a:latin typeface="Aptos Display"/>
                <a:ea typeface="Aptos Display"/>
                <a:cs typeface="Aptos Display"/>
              </a:rPr>
              <a:t>INVASION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076AF69-8820-4CC7-B1EF-16E608A3D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162300" y="3581400"/>
            <a:ext cx="571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 i="0">
                <a:solidFill>
                  <a:srgbClr val="4D4D4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4D4D4D"/>
                </a:solidFill>
                <a:latin typeface="Aptos"/>
                <a:ea typeface="Aptos"/>
                <a:cs typeface="Aptos"/>
              </a:rPr>
              <a:t>Dan moves in before Nikki can redefine ‘help.’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4188277-8471-4A34-8D1B-4A98AFEBD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924300"/>
            <a:ext cx="7620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9B2A8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09231B3-4644-4363-B432-E71F11160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41338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4D2799E-71F6-4FCA-9F87-AAD1BB269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43000" y="4105275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 i="0">
                <a:solidFill>
                  <a:srgbClr val="111316"/>
                </a:solidFill>
                <a:latin typeface="Aptos Display"/>
                <a:ea typeface="Aptos Display"/>
                <a:cs typeface="Aptos Display"/>
              </a:defRPr>
            </a:pPr>
            <a:r>
              <a:rPr sz="1575" b="1" i="0">
                <a:solidFill>
                  <a:srgbClr val="111316"/>
                </a:solidFill>
                <a:latin typeface="Aptos Display"/>
                <a:ea typeface="Aptos Display"/>
                <a:cs typeface="Aptos Display"/>
              </a:rPr>
              <a:t>EJECTION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EADA55E-6750-4581-B28E-A2970A1E1B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162300" y="4133850"/>
            <a:ext cx="571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 i="0">
                <a:solidFill>
                  <a:srgbClr val="4D4D4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4D4D4D"/>
                </a:solidFill>
                <a:latin typeface="Aptos"/>
                <a:ea typeface="Aptos"/>
                <a:cs typeface="Aptos"/>
              </a:rPr>
              <a:t>Smoke, neighbours and broken rules snap her patience.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C62DE30-95DB-4878-80F7-DF56CAC53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476750"/>
            <a:ext cx="7620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9B2A8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D3B6107-9875-45D7-A19D-3F37D737B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468630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rPr>
              <a:t>04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615995C-3B6C-4EC2-80AC-7DE13FFB4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43000" y="4657725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 i="0">
                <a:solidFill>
                  <a:srgbClr val="111316"/>
                </a:solidFill>
                <a:latin typeface="Aptos Display"/>
                <a:ea typeface="Aptos Display"/>
                <a:cs typeface="Aptos Display"/>
              </a:defRPr>
            </a:pPr>
            <a:r>
              <a:rPr sz="1575" b="1" i="0">
                <a:solidFill>
                  <a:srgbClr val="111316"/>
                </a:solidFill>
                <a:latin typeface="Aptos Display"/>
                <a:ea typeface="Aptos Display"/>
                <a:cs typeface="Aptos Display"/>
              </a:rPr>
              <a:t>RESCUE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4F571A5-80F3-49B8-8F54-7588E9760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162300" y="4686300"/>
            <a:ext cx="571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 i="0">
                <a:solidFill>
                  <a:srgbClr val="4D4D4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4D4D4D"/>
                </a:solidFill>
                <a:latin typeface="Aptos"/>
                <a:ea typeface="Aptos"/>
                <a:cs typeface="Aptos"/>
              </a:rPr>
              <a:t>Dan’s absurd intervention ends a dangerous date.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18977BB-340E-4F41-9F91-CE764E685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029200"/>
            <a:ext cx="7620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9B2A8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45D1959-3966-4F28-AED7-7D945A53B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52387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rPr>
              <a:t>05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D27EB80-D1B9-4A54-8853-186504332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43000" y="5210175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 i="0">
                <a:solidFill>
                  <a:srgbClr val="111316"/>
                </a:solidFill>
                <a:latin typeface="Aptos Display"/>
                <a:ea typeface="Aptos Display"/>
                <a:cs typeface="Aptos Display"/>
              </a:defRPr>
            </a:pPr>
            <a:r>
              <a:rPr sz="1575" b="1" i="0">
                <a:solidFill>
                  <a:srgbClr val="111316"/>
                </a:solidFill>
                <a:latin typeface="Aptos Display"/>
                <a:ea typeface="Aptos Display"/>
                <a:cs typeface="Aptos Display"/>
              </a:rPr>
              <a:t>RESET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CF6F88B-0E4D-4226-9ED2-A8AC8731E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162300" y="5238750"/>
            <a:ext cx="571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 i="0">
                <a:solidFill>
                  <a:srgbClr val="4D4D4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4D4D4D"/>
                </a:solidFill>
                <a:latin typeface="Aptos"/>
                <a:ea typeface="Aptos"/>
                <a:cs typeface="Aptos"/>
              </a:rPr>
              <a:t>She offers friendship. He insists on family.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6F574D6-9276-4859-9B71-135186FE2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581650"/>
            <a:ext cx="7620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9B2A8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4D08805-1F48-4282-AAEA-51E7530A5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182100" y="2857500"/>
            <a:ext cx="2419350" cy="2876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3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0E38497-0772-47F9-90C7-5010A6F81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429750" y="3048000"/>
            <a:ext cx="19431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6600" b="1" i="0">
                <a:solidFill>
                  <a:srgbClr val="B51F2A"/>
                </a:solidFill>
                <a:latin typeface="Aptos Display"/>
                <a:ea typeface="Aptos Display"/>
                <a:cs typeface="Aptos Display"/>
              </a:defRPr>
            </a:pPr>
            <a:r>
              <a:rPr sz="6600" b="1" i="0">
                <a:solidFill>
                  <a:srgbClr val="B51F2A"/>
                </a:solidFill>
                <a:latin typeface="Aptos Display"/>
                <a:ea typeface="Aptos Display"/>
                <a:cs typeface="Aptos Display"/>
              </a:rPr>
              <a:t>28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87606B0-1DAC-44E1-B93B-17344546C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429750" y="4000500"/>
            <a:ext cx="1943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F2EDE5"/>
                </a:solidFill>
                <a:latin typeface="Courier New"/>
                <a:ea typeface="Courier New"/>
                <a:cs typeface="Courier New"/>
              </a:defRPr>
            </a:pPr>
            <a:r>
              <a:rPr sz="1200" b="1" i="0">
                <a:solidFill>
                  <a:srgbClr val="F2EDE5"/>
                </a:solidFill>
                <a:latin typeface="Courier New"/>
                <a:ea typeface="Courier New"/>
                <a:cs typeface="Courier New"/>
              </a:rPr>
              <a:t>PAGES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29D5B39-F566-4704-91E9-14BEAE63B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429750" y="4505325"/>
            <a:ext cx="19431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rPr>
              <a:t>A hard reset—with one degree more attachment.</a:t>
            </a:r>
          </a:p>
        </p:txBody>
      </p:sp>
      <p:sp>
        <p:nvSpPr>
          <p:cNvPr id="30" name="link-pilot">
            <a:extLst xmlns:a="http://schemas.openxmlformats.org/drawingml/2006/main">
              <a:ext uri="{FF2B5EF4-FFF2-40B4-BE49-F238E27FC236}">
                <a16:creationId xmlns:a16="http://schemas.microsoft.com/office/drawing/2014/main" id="{203B20E1-60C9-4C7D-9A4B-6E1A43EAC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429750" y="5314950"/>
            <a:ext cx="1943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C58B5A"/>
                </a:solidFill>
                <a:latin typeface="Courier New"/>
                <a:ea typeface="Courier New"/>
                <a:cs typeface="Courier New"/>
                <a:hlinkClick xmlns:r="http://schemas.openxmlformats.org/officeDocument/2006/relationships" r:id="Rfca109ca4427460c"/>
              </a:rPr>
              <a:t>READ THE PILOT  →</a:t>
            </a:r>
          </a:p>
        </p:txBody>
      </p:sp>
    </p:spTree>
    <p:extLst>
      <p:ext uri="{BB962C8B-B14F-4D97-AF65-F5344CB8AC3E}">
        <p14:creationId xmlns:p14="http://schemas.microsoft.com/office/powerpoint/2010/main" val="197635444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5050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B827B48-8079-4849-B2A0-6B8F46EC0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14350" y="266700"/>
            <a:ext cx="409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rPr>
              <a:t>BUNKIES  /  PRIVATE ENTRY 11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171FA8F-BBC5-4C3A-892C-46D3D9725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334750" y="645795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1" i="0">
                <a:solidFill>
                  <a:srgbClr val="F2EDE5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F2EDE5"/>
                </a:solidFill>
                <a:latin typeface="Courier New"/>
                <a:ea typeface="Courier New"/>
                <a:cs typeface="Courier New"/>
              </a:rPr>
              <a:t>11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A1F5A95-3359-4011-9566-C1ADB1AD2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52450"/>
            <a:ext cx="742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58B5A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DB1C247-6E1A-4706-8D6A-0BABD57B2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8001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rPr>
              <a:t>THE ENSEMBLE</a:t>
            </a:r>
          </a:p>
        </p:txBody>
      </p:sp>
      <p:sp>
        <p:nvSpPr>
          <p:cNvPr id="5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5412D2D-5D85-4215-91CE-907125561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" y="1162050"/>
            <a:ext cx="74295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3750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defRPr>
            </a:pPr>
            <a:r>
              <a:rPr sz="3750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rPr>
              <a:t>Nobody lowers the temperature.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3750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defRPr>
            </a:pPr>
            <a:r>
              <a:rPr sz="3750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rPr>
              <a:t>They add oxygen.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E57A49B-D025-43DB-B96C-10E1A9E82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3219450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700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defRPr>
            </a:pPr>
            <a:r>
              <a:rPr sz="2700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rPr>
              <a:t>KATE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A9BA139-2E20-42C1-ACD0-EC19108C6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810000"/>
            <a:ext cx="323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58B5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2E84A0E-8983-4200-A073-ABA00A8E2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4038600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rPr>
              <a:t>THE GROUNDING WIRE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BB29C75-6439-4160-B819-8580BDE86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4476750"/>
            <a:ext cx="3143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0" i="0">
                <a:solidFill>
                  <a:srgbClr val="D8D0C4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D8D0C4"/>
                </a:solidFill>
                <a:latin typeface="Aptos"/>
                <a:ea typeface="Aptos"/>
                <a:cs typeface="Aptos"/>
              </a:rPr>
              <a:t>Logic, loyalty—and the occasional terrible idea.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CF4DF32-4A87-47B0-A075-E117D237A4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371975" y="3467100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325" b="1" i="0">
                <a:solidFill>
                  <a:srgbClr val="B51F2A"/>
                </a:solidFill>
                <a:latin typeface="Aptos Display"/>
                <a:ea typeface="Aptos Display"/>
                <a:cs typeface="Aptos Display"/>
              </a:defRPr>
            </a:pPr>
            <a:r>
              <a:rPr sz="2325" b="1" i="0">
                <a:solidFill>
                  <a:srgbClr val="B51F2A"/>
                </a:solidFill>
                <a:latin typeface="Aptos Display"/>
                <a:ea typeface="Aptos Display"/>
                <a:cs typeface="Aptos Display"/>
              </a:rPr>
              <a:t>JEFF + TRACY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749F792-684C-4F92-A15E-E85DDEB16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71975" y="4057650"/>
            <a:ext cx="323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51F2A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5BCC369-5259-4F5A-B163-BBB7DF012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371975" y="4286250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rPr>
              <a:t>THE ESCALATION UNIT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1F0B2C9-A194-42F1-908C-BEB858EA1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371975" y="4724400"/>
            <a:ext cx="3143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0" i="0">
                <a:solidFill>
                  <a:srgbClr val="D8D0C4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D8D0C4"/>
                </a:solidFill>
                <a:latin typeface="Aptos"/>
                <a:ea typeface="Aptos"/>
                <a:cs typeface="Aptos"/>
              </a:rPr>
              <a:t>Private dysfunction becomes a building-wide crisis.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CDD716B-9F21-4A5D-857D-108B0423A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191500" y="3219450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700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defRPr>
            </a:pPr>
            <a:r>
              <a:rPr sz="2700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rPr>
              <a:t>CLARK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7F0BDFC-37DE-4302-9F07-C6998BBED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810000"/>
            <a:ext cx="323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58B5A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D70C755-8B54-4692-8E0D-374DF4901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191500" y="4038600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rPr>
              <a:t>THE BIZARRE OUTLIER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492C47D-AF72-4E2D-9CF0-B72E11DFD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191500" y="4476750"/>
            <a:ext cx="3143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0" i="0">
                <a:solidFill>
                  <a:srgbClr val="D8D0C4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D8D0C4"/>
                </a:solidFill>
                <a:latin typeface="Aptos"/>
                <a:ea typeface="Aptos"/>
                <a:cs typeface="Aptos"/>
              </a:rPr>
              <a:t>A date so wrong that Dan briefly becomes protection.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B7456DB-3A7D-4537-9E4D-6AC72547D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6000750"/>
            <a:ext cx="971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 i="0">
                <a:solidFill>
                  <a:srgbClr val="B51F2A"/>
                </a:solidFill>
                <a:latin typeface="Aptos Display"/>
                <a:ea typeface="Aptos Display"/>
                <a:cs typeface="Aptos Display"/>
              </a:defRPr>
            </a:pPr>
            <a:r>
              <a:rPr sz="1800" b="1" i="0">
                <a:solidFill>
                  <a:srgbClr val="B51F2A"/>
                </a:solidFill>
                <a:latin typeface="Aptos Display"/>
                <a:ea typeface="Aptos Display"/>
                <a:cs typeface="Aptos Display"/>
              </a:rPr>
              <a:t>Every supporting character changes the pressure—not just the punchline.</a:t>
            </a:r>
          </a:p>
        </p:txBody>
      </p:sp>
    </p:spTree>
    <p:extLst>
      <p:ext uri="{BB962C8B-B14F-4D97-AF65-F5344CB8AC3E}">
        <p14:creationId xmlns:p14="http://schemas.microsoft.com/office/powerpoint/2010/main" val="135722136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2EDE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2F3872E-3FA9-4577-AA45-A949C8857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14350" y="266700"/>
            <a:ext cx="409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rPr>
              <a:t>BUNKIES  /  PRIVATE ENTRY 12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5E3D445-7468-4F7F-9C19-8FC4C5B24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334750" y="645795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1" i="0">
                <a:solidFill>
                  <a:srgbClr val="111316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111316"/>
                </a:solidFill>
                <a:latin typeface="Courier New"/>
                <a:ea typeface="Courier New"/>
                <a:cs typeface="Courier New"/>
              </a:rPr>
              <a:t>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96E39D9-AABC-4DC9-B842-171A44268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52450"/>
            <a:ext cx="742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51F2A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E4A5005-AF4B-4302-A491-4F4C269D1C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8001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rPr>
              <a:t>TONE + FORM</a:t>
            </a:r>
          </a:p>
        </p:txBody>
      </p:sp>
      <p:sp>
        <p:nvSpPr>
          <p:cNvPr id="5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9017986-01F1-4889-A64A-DBF6657B2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" y="1162050"/>
            <a:ext cx="6191250" cy="1790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3900" b="1" i="0">
                <a:solidFill>
                  <a:srgbClr val="111316"/>
                </a:solidFill>
                <a:latin typeface="Aptos Display"/>
                <a:ea typeface="Aptos Display"/>
                <a:cs typeface="Aptos Display"/>
              </a:defRPr>
            </a:pPr>
            <a:r>
              <a:rPr sz="3900" b="1" i="0">
                <a:solidFill>
                  <a:srgbClr val="111316"/>
                </a:solidFill>
                <a:latin typeface="Aptos Display"/>
                <a:ea typeface="Aptos Display"/>
                <a:cs typeface="Aptos Display"/>
              </a:rPr>
              <a:t>Fast absurdity.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3900" b="1" i="0">
                <a:solidFill>
                  <a:srgbClr val="111316"/>
                </a:solidFill>
                <a:latin typeface="Aptos Display"/>
                <a:ea typeface="Aptos Display"/>
                <a:cs typeface="Aptos Display"/>
              </a:defRPr>
            </a:pPr>
            <a:r>
              <a:rPr sz="3900" b="1" i="0">
                <a:solidFill>
                  <a:srgbClr val="111316"/>
                </a:solidFill>
                <a:latin typeface="Aptos Display"/>
                <a:ea typeface="Aptos Display"/>
                <a:cs typeface="Aptos Display"/>
              </a:rPr>
              <a:t>Consequences that stick.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3900" b="1" i="0">
                <a:solidFill>
                  <a:srgbClr val="111316"/>
                </a:solidFill>
                <a:latin typeface="Aptos Display"/>
                <a:ea typeface="Aptos Display"/>
                <a:cs typeface="Aptos Display"/>
              </a:defRPr>
            </a:pPr>
            <a:r>
              <a:rPr sz="3900" b="1" i="0">
                <a:solidFill>
                  <a:srgbClr val="111316"/>
                </a:solidFill>
                <a:latin typeface="Aptos Display"/>
                <a:ea typeface="Aptos Display"/>
                <a:cs typeface="Aptos Display"/>
              </a:rPr>
              <a:t>Heart that arrives late.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960A8C0-B774-4491-A408-B491D2E9F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239000" y="819150"/>
            <a:ext cx="4324350" cy="521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3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7F4DBB1-E014-47CB-8908-E055395C5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543800" y="125730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07BFB5B-1744-401A-9D0A-1A7DD601D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096250" y="12382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defRPr>
            </a:pPr>
            <a:r>
              <a:rPr sz="1650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rPr>
              <a:t>THE JOKE MOVES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EC4EEB7-8132-42E0-9B04-3DCE60F5D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096250" y="1714500"/>
            <a:ext cx="295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D8D0C4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D8D0C4"/>
                </a:solidFill>
                <a:latin typeface="Aptos"/>
                <a:ea typeface="Aptos"/>
                <a:cs typeface="Aptos"/>
              </a:rPr>
              <a:t>A laugh creates a worse practical problem.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675B0CE-0433-4A33-B921-755925610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543800" y="27622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5142B7F-3761-4333-B9E8-9A4FA59EE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096250" y="274320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defRPr>
            </a:pPr>
            <a:r>
              <a:rPr sz="1650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rPr>
              <a:t>THE ROOM REMEMBERS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EAA5574-52D1-4340-ADA2-2626AEBBA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096250" y="3219450"/>
            <a:ext cx="295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D8D0C4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D8D0C4"/>
                </a:solidFill>
                <a:latin typeface="Aptos"/>
                <a:ea typeface="Aptos"/>
                <a:cs typeface="Aptos"/>
              </a:rPr>
              <a:t>Furniture, neighbours and trust carry damage forward.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6DC9A80-0662-4133-B4AF-D2608E5A4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543800" y="426720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9F5B6D4-45AC-464A-83CB-815EF5716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096250" y="42481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defRPr>
            </a:pPr>
            <a:r>
              <a:rPr sz="1650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rPr>
              <a:t>DIALOGUE IS A WEAPON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04470CB-9A0B-44E3-8AAB-DDEBF1A204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096250" y="4724400"/>
            <a:ext cx="295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D8D0C4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D8D0C4"/>
                </a:solidFill>
                <a:latin typeface="Aptos"/>
                <a:ea typeface="Aptos"/>
                <a:cs typeface="Aptos"/>
              </a:rPr>
              <a:t>Nikki argues for reality. Dan rewrites the premise.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3DAB9A4-39B0-4649-A128-C111026BA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4610100"/>
            <a:ext cx="58102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025" b="1" i="0">
                <a:solidFill>
                  <a:srgbClr val="B51F2A"/>
                </a:solidFill>
                <a:latin typeface="Aptos Display"/>
                <a:ea typeface="Aptos Display"/>
                <a:cs typeface="Aptos Display"/>
              </a:defRPr>
            </a:pPr>
            <a:r>
              <a:rPr sz="2025" b="1" i="0">
                <a:solidFill>
                  <a:srgbClr val="B51F2A"/>
                </a:solidFill>
                <a:latin typeface="Aptos Display"/>
                <a:ea typeface="Aptos Display"/>
                <a:cs typeface="Aptos Display"/>
              </a:rPr>
              <a:t>The comedy can go too far because the emotional truth stays close.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1D7C17E-0A57-4CE4-ABB8-5171D2D60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605790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111316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111316"/>
                </a:solidFill>
                <a:latin typeface="Courier New"/>
                <a:ea typeface="Courier New"/>
                <a:cs typeface="Courier New"/>
              </a:rPr>
              <a:t>SINGLE-CAMERA  /  PERFORMANCE-LED  /  CINEMATICALLY CONTAINED</a:t>
            </a:r>
          </a:p>
        </p:txBody>
      </p:sp>
    </p:spTree>
    <p:extLst>
      <p:ext uri="{BB962C8B-B14F-4D97-AF65-F5344CB8AC3E}">
        <p14:creationId xmlns:p14="http://schemas.microsoft.com/office/powerpoint/2010/main" val="1112800382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5050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AFE8435-700B-4EAB-B06F-E8FDC80CD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14350" y="266700"/>
            <a:ext cx="409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rPr>
              <a:t>BUNKIES  /  PRIVATE ENTRY 13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CBE90BB-823B-48C2-B2A6-D8F1B1E0B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334750" y="645795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1" i="0">
                <a:solidFill>
                  <a:srgbClr val="F2EDE5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F2EDE5"/>
                </a:solidFill>
                <a:latin typeface="Courier New"/>
                <a:ea typeface="Courier New"/>
                <a:cs typeface="Courier New"/>
              </a:rPr>
              <a:t>13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3AC2708-2C9C-4A99-9FD2-40FEE5045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52450"/>
            <a:ext cx="742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58B5A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42B6A9F-043F-484D-90C2-35511B146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8001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rPr>
              <a:t>SEASON RUNWAY</a:t>
            </a:r>
          </a:p>
        </p:txBody>
      </p:sp>
      <p:sp>
        <p:nvSpPr>
          <p:cNvPr id="5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B63D3BA-9C3F-4227-8749-A15D7A637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" y="1162050"/>
            <a:ext cx="8191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3675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defRPr>
            </a:pPr>
            <a:r>
              <a:rPr sz="3675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rPr>
              <a:t>The apartment contains the engine.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3675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defRPr>
            </a:pPr>
            <a:r>
              <a:rPr sz="3675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rPr>
              <a:t>The world keeps expanding.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0055DAF-27FC-4B25-B04D-B2F85FC34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32194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2B97392-F7A2-4925-A6E5-E788EB7CA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600450"/>
            <a:ext cx="1952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C58B5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02A3CEA-0F5B-4F99-89D8-5CF9CC8CE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3867150"/>
            <a:ext cx="1952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00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defRPr>
            </a:pPr>
            <a:r>
              <a:rPr sz="2100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rPr>
              <a:t>HOME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F564F92-EE43-456D-92B5-F7AF6231D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4476750"/>
            <a:ext cx="1952625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0" i="0">
                <a:solidFill>
                  <a:srgbClr val="D8D0C4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D8D0C4"/>
                </a:solidFill>
                <a:latin typeface="Aptos"/>
                <a:ea typeface="Aptos"/>
                <a:cs typeface="Aptos"/>
              </a:rPr>
              <a:t>Domestic rituals become sovereignty fights.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1D31343-BFC3-4995-98C8-AF34C6B49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2838450" y="32194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7759857-2148-4D7E-94B7-38BB1B9F4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3600450"/>
            <a:ext cx="1952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557A78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EAB1618-374C-4980-BC0E-8DDFD09A1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2838450" y="3867150"/>
            <a:ext cx="1952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00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defRPr>
            </a:pPr>
            <a:r>
              <a:rPr sz="2100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rPr>
              <a:t>WORK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6772A78-9A4A-4C19-BD2E-E9613B712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2838450" y="4476750"/>
            <a:ext cx="1952625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0" i="0">
                <a:solidFill>
                  <a:srgbClr val="D8D0C4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D8D0C4"/>
                </a:solidFill>
                <a:latin typeface="Aptos"/>
                <a:ea typeface="Aptos"/>
                <a:cs typeface="Aptos"/>
              </a:rPr>
              <a:t>Nikki’s professional order meets Dan’s improvisation.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A043C67-1612-46CB-A7D9-9FAAE0190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124450" y="32194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EBF0F0F-851F-4B7A-8059-63571DB31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3600450"/>
            <a:ext cx="1952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C58B5A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0B1BDEB-CA1D-46EA-AB13-29DA70CDE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124450" y="3867150"/>
            <a:ext cx="1952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00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defRPr>
            </a:pPr>
            <a:r>
              <a:rPr sz="2100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rPr>
              <a:t>DATING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44DFBE8-4977-4DC2-8CBB-819387F46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124450" y="4476750"/>
            <a:ext cx="1952625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0" i="0">
                <a:solidFill>
                  <a:srgbClr val="D8D0C4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D8D0C4"/>
                </a:solidFill>
                <a:latin typeface="Aptos"/>
                <a:ea typeface="Aptos"/>
                <a:cs typeface="Aptos"/>
              </a:rPr>
              <a:t>Romance exposes the difference between safety and control.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42123C7-E69F-4FD5-AB2D-434E6E2A3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410450" y="32194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rPr>
              <a:t>04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4E1AB9B-5241-4000-B6E0-CDD86BF0FD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3600450"/>
            <a:ext cx="1952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557A78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996613A-277F-4ABE-82C5-71C8DD104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410450" y="3867150"/>
            <a:ext cx="1952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00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defRPr>
            </a:pPr>
            <a:r>
              <a:rPr sz="2100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rPr>
              <a:t>FAMILY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BDDC5C1-88EE-4564-9BF3-3826E7B18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410450" y="4476750"/>
            <a:ext cx="1952625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0" i="0">
                <a:solidFill>
                  <a:srgbClr val="D8D0C4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D8D0C4"/>
                </a:solidFill>
                <a:latin typeface="Aptos"/>
                <a:ea typeface="Aptos"/>
                <a:cs typeface="Aptos"/>
              </a:rPr>
              <a:t>Sunny’s absence keeps rewriting both of them.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948C402-327B-4450-9D47-F36A1DBB2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696450" y="32194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rPr>
              <a:t>05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56D20AF-786D-4B98-A606-D67E9909C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3600450"/>
            <a:ext cx="1952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C58B5A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4EB56FC-4B46-4B99-9FEB-20D0C7A4B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696450" y="3867150"/>
            <a:ext cx="1952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defRPr>
            </a:pPr>
            <a:r>
              <a:rPr sz="1800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rPr>
              <a:t>NEIGHBOURS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DEC8C6F-A317-4840-843B-0E47E610B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696450" y="4476750"/>
            <a:ext cx="1952625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0" i="0">
                <a:solidFill>
                  <a:srgbClr val="D8D0C4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D8D0C4"/>
                </a:solidFill>
                <a:latin typeface="Aptos"/>
                <a:ea typeface="Aptos"/>
                <a:cs typeface="Aptos"/>
              </a:rPr>
              <a:t>Private chaos becomes public consequence.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2F26D21-FD76-4946-8E53-D38C94DE1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6000750"/>
            <a:ext cx="8382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 i="0">
                <a:solidFill>
                  <a:srgbClr val="B51F2A"/>
                </a:solidFill>
                <a:latin typeface="Aptos Display"/>
                <a:ea typeface="Aptos Display"/>
                <a:cs typeface="Aptos Display"/>
              </a:defRPr>
            </a:pPr>
            <a:r>
              <a:rPr sz="1800" b="1" i="0">
                <a:solidFill>
                  <a:srgbClr val="B51F2A"/>
                </a:solidFill>
                <a:latin typeface="Aptos Display"/>
                <a:ea typeface="Aptos Display"/>
                <a:cs typeface="Aptos Display"/>
              </a:rPr>
              <a:t>The location stays familiar. The stakes stop being private.</a:t>
            </a:r>
          </a:p>
        </p:txBody>
      </p:sp>
    </p:spTree>
    <p:extLst>
      <p:ext uri="{BB962C8B-B14F-4D97-AF65-F5344CB8AC3E}">
        <p14:creationId xmlns:p14="http://schemas.microsoft.com/office/powerpoint/2010/main" val="1268093187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5050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e3b01a183764c95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E67891C-9C1A-4CDA-B23E-B6C1C60ED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50506">
              <a:alpha val="68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51F2ED0-18A5-4081-8192-3BCBE61DE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0"/>
            <a:ext cx="68199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50506">
              <a:alpha val="9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F9F6F95-B05A-4B7A-8068-E2D684CB0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14350" y="266700"/>
            <a:ext cx="409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rPr>
              <a:t>BUNKIES  /  PRIVATE ENTRY 14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8A962A6-C7FB-4EC6-A09B-BB7AAFB20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334750" y="645795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1" i="0">
                <a:solidFill>
                  <a:srgbClr val="F2EDE5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F2EDE5"/>
                </a:solidFill>
                <a:latin typeface="Courier New"/>
                <a:ea typeface="Courier New"/>
                <a:cs typeface="Courier New"/>
              </a:rPr>
              <a:t>14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2888424-EF76-460A-B39B-B5876205E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52450"/>
            <a:ext cx="742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58B5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3580C4B-E6AE-4282-A5D2-B3CD29AAA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8001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rPr>
              <a:t>THE PRODUCTION CASE</a:t>
            </a:r>
          </a:p>
        </p:txBody>
      </p:sp>
      <p:sp>
        <p:nvSpPr>
          <p:cNvPr id="8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CB3B160-A055-410A-A8B6-7B05733FB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" y="1162050"/>
            <a:ext cx="61912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3300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defRPr>
            </a:pPr>
            <a:r>
              <a:rPr sz="3300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rPr>
              <a:t>Contained enough to produce.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3300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defRPr>
            </a:pPr>
            <a:r>
              <a:rPr sz="3300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rPr>
              <a:t>Expansive enough to return to.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B910684-2DCE-4F42-B695-9862E9B34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31051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rPr>
              <a:t>ONE PRIMARY ARENA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4D2E7C4-81B3-4A87-A3B0-DE1AF509D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352800" y="3086100"/>
            <a:ext cx="3238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0" i="0">
                <a:solidFill>
                  <a:srgbClr val="F2EDE5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F2EDE5"/>
                </a:solidFill>
                <a:latin typeface="Aptos"/>
                <a:ea typeface="Aptos"/>
                <a:cs typeface="Aptos"/>
              </a:rPr>
              <a:t>A strong, repeatable visual signature.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0082296-EF8D-446F-9DE6-BF0432219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562350"/>
            <a:ext cx="5981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4A4B4F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8FBC4C2-CAEC-4EEC-B596-DE308C141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38290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rPr>
              <a:t>A/B STORY READY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6C1DEF6-E0D7-4B55-923F-21FAB0F41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352800" y="3810000"/>
            <a:ext cx="3238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0" i="0">
                <a:solidFill>
                  <a:srgbClr val="F2EDE5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F2EDE5"/>
                </a:solidFill>
                <a:latin typeface="Aptos"/>
                <a:ea typeface="Aptos"/>
                <a:cs typeface="Aptos"/>
              </a:rPr>
              <a:t>Two colliding objectives generate intersecting stories.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9564643-5079-4767-9FD5-3628C0C57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286250"/>
            <a:ext cx="5981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4A4B4F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31B17D3-E974-4E15-BF66-30E1B60D3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45529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rPr>
              <a:t>ENSEMBLE WITH LEVERAGE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E32A2AE-465A-453C-9722-53AE7B75A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352800" y="4533900"/>
            <a:ext cx="3238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0" i="0">
                <a:solidFill>
                  <a:srgbClr val="F2EDE5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F2EDE5"/>
                </a:solidFill>
                <a:latin typeface="Aptos"/>
                <a:ea typeface="Aptos"/>
                <a:cs typeface="Aptos"/>
              </a:rPr>
              <a:t>Every guest changes the pressure.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8EB3F0F-60D1-432C-B9D0-9A95A56957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010150"/>
            <a:ext cx="5981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4A4B4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221FB3B-9770-4251-8F5D-C3CF1CEEC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52768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rPr>
              <a:t>TORONTO IN THE DNA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F295FD4-16B1-4D74-8F4E-C8CECF2BA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352800" y="5257800"/>
            <a:ext cx="3238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0" i="0">
                <a:solidFill>
                  <a:srgbClr val="F2EDE5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F2EDE5"/>
                </a:solidFill>
                <a:latin typeface="Aptos"/>
                <a:ea typeface="Aptos"/>
                <a:cs typeface="Aptos"/>
              </a:rPr>
              <a:t>Specific without becoming a postcard.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93E006E-B46E-4782-A53C-5A7E681D8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734050"/>
            <a:ext cx="5981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4A4B4F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F5F68D1-E328-4134-9D4C-4AB9F9D16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6057900"/>
            <a:ext cx="590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 i="0">
                <a:solidFill>
                  <a:srgbClr val="B51F2A"/>
                </a:solidFill>
                <a:latin typeface="Aptos Display"/>
                <a:ea typeface="Aptos Display"/>
                <a:cs typeface="Aptos Display"/>
              </a:defRPr>
            </a:pPr>
            <a:r>
              <a:rPr sz="1800" b="1" i="0">
                <a:solidFill>
                  <a:srgbClr val="B51F2A"/>
                </a:solidFill>
                <a:latin typeface="Aptos Display"/>
                <a:ea typeface="Aptos Display"/>
                <a:cs typeface="Aptos Display"/>
              </a:rPr>
              <a:t>Production economy without visual smallness.</a:t>
            </a:r>
          </a:p>
        </p:txBody>
      </p:sp>
    </p:spTree>
    <p:extLst>
      <p:ext uri="{BB962C8B-B14F-4D97-AF65-F5344CB8AC3E}">
        <p14:creationId xmlns:p14="http://schemas.microsoft.com/office/powerpoint/2010/main" val="1538725028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5050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d6756f172194434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EAA4C52-E811-40AC-82CC-443C1AD90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50506">
              <a:alpha val="28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811E9EA-9227-4708-A868-90D4C2D39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0"/>
            <a:ext cx="60007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50506">
              <a:alpha val="8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8D93129-D08D-40D1-A8CF-9F9D20419B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14350" y="266700"/>
            <a:ext cx="409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rPr>
              <a:t>BUNKIES  /  PRIVATE ENTRY 15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936E581-F922-4D1F-9BAB-7679F7CBC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334750" y="645795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1" i="0">
                <a:solidFill>
                  <a:srgbClr val="F2EDE5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F2EDE5"/>
                </a:solidFill>
                <a:latin typeface="Courier New"/>
                <a:ea typeface="Courier New"/>
                <a:cs typeface="Courier New"/>
              </a:rPr>
              <a:t>15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8A0F964-0F50-4D7E-B0C5-13F402ABF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52450"/>
            <a:ext cx="742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58B5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C9D3FEF-2F06-48A8-82BB-4897B95FC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1200150"/>
            <a:ext cx="51435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3450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defRPr>
            </a:pPr>
            <a:r>
              <a:rPr sz="3450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rPr>
              <a:t>THE PRISTINE WORLD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3450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defRPr>
            </a:pPr>
            <a:r>
              <a:rPr sz="3450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rPr>
              <a:t>IS OFFICIALLY DEAD.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78DE315-F4C1-4756-87C2-6D6A18B02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2686050"/>
            <a:ext cx="51435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3600" b="1" i="0">
                <a:solidFill>
                  <a:srgbClr val="B51F2A"/>
                </a:solidFill>
                <a:latin typeface="Aptos Display"/>
                <a:ea typeface="Aptos Display"/>
                <a:cs typeface="Aptos Display"/>
              </a:defRPr>
            </a:pPr>
            <a:r>
              <a:rPr sz="3600" b="1" i="0">
                <a:solidFill>
                  <a:srgbClr val="B51F2A"/>
                </a:solidFill>
                <a:latin typeface="Aptos Display"/>
                <a:ea typeface="Aptos Display"/>
                <a:cs typeface="Aptos Display"/>
              </a:rPr>
              <a:t>THE POLLUTED ERA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3600" b="1" i="0">
                <a:solidFill>
                  <a:srgbClr val="B51F2A"/>
                </a:solidFill>
                <a:latin typeface="Aptos Display"/>
                <a:ea typeface="Aptos Display"/>
                <a:cs typeface="Aptos Display"/>
              </a:defRPr>
            </a:pPr>
            <a:r>
              <a:rPr sz="3600" b="1" i="0">
                <a:solidFill>
                  <a:srgbClr val="B51F2A"/>
                </a:solidFill>
                <a:latin typeface="Aptos Display"/>
                <a:ea typeface="Aptos Display"/>
                <a:cs typeface="Aptos Display"/>
              </a:rPr>
              <a:t>HAS BEGUN.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44AA7B4-0C16-4106-A99E-A06C6E6D6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4229100"/>
            <a:ext cx="4762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defRPr>
            </a:pPr>
            <a:r>
              <a:rPr sz="1875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rPr>
              <a:t>And somehow that feels like home.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F678A32-D0F4-4B9F-B4EE-CE9E19C1A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4953000"/>
            <a:ext cx="4000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567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4050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defRPr>
            </a:pPr>
            <a:r>
              <a:rPr sz="4050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rPr>
              <a:t>BUNKIES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132EE6F-6502-45D6-8917-D69EFEEAE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71500" y="560070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D8D0C4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D8D0C4"/>
                </a:solidFill>
                <a:latin typeface="Courier New"/>
                <a:ea typeface="Courier New"/>
                <a:cs typeface="Courier New"/>
              </a:rPr>
              <a:t>CREATED BY DAN GALEA &amp; NIKKI PAYNE</a:t>
            </a:r>
          </a:p>
        </p:txBody>
      </p:sp>
      <p:sp>
        <p:nvSpPr>
          <p:cNvPr id="12" name="link-pilot">
            <a:extLst xmlns:a="http://schemas.openxmlformats.org/drawingml/2006/main">
              <a:ext uri="{FF2B5EF4-FFF2-40B4-BE49-F238E27FC236}">
                <a16:creationId xmlns:a16="http://schemas.microsoft.com/office/drawing/2014/main" id="{47EDF5AB-F183-4ED4-AE53-BBC025667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71500" y="6076950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C58B5A"/>
                </a:solidFill>
                <a:latin typeface="Courier New"/>
                <a:ea typeface="Courier New"/>
                <a:cs typeface="Courier New"/>
                <a:hlinkClick xmlns:r="http://schemas.openxmlformats.org/officeDocument/2006/relationships" r:id="Rad0b8c94b99645bb"/>
              </a:rPr>
              <a:t>READ THE PILOT  →</a:t>
            </a:r>
          </a:p>
        </p:txBody>
      </p:sp>
      <p:sp>
        <p:nvSpPr>
          <p:cNvPr id="13" name="link-source-folder">
            <a:extLst xmlns:a="http://schemas.openxmlformats.org/drawingml/2006/main">
              <a:ext uri="{FF2B5EF4-FFF2-40B4-BE49-F238E27FC236}">
                <a16:creationId xmlns:a16="http://schemas.microsoft.com/office/drawing/2014/main" id="{A8F62902-4167-4D83-9347-C622219EA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048000" y="6076950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C58B5A"/>
                </a:solidFill>
                <a:latin typeface="Courier New"/>
                <a:ea typeface="Courier New"/>
                <a:cs typeface="Courier New"/>
                <a:hlinkClick xmlns:r="http://schemas.openxmlformats.org/officeDocument/2006/relationships" r:id="R4f1199fbf57b4688"/>
              </a:rPr>
              <a:t>SOURCE FOLDER  →</a:t>
            </a:r>
          </a:p>
        </p:txBody>
      </p:sp>
    </p:spTree>
    <p:extLst>
      <p:ext uri="{BB962C8B-B14F-4D97-AF65-F5344CB8AC3E}">
        <p14:creationId xmlns:p14="http://schemas.microsoft.com/office/powerpoint/2010/main" val="175558833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5050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F570E67-3641-41A0-B274-73ED9E2DC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14350" y="266700"/>
            <a:ext cx="409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rPr>
              <a:t>BUNKIES  /  PRIVATE ENTRY 02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953D453-026D-4CD4-95AC-F1139D2E3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334750" y="645795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1" i="0">
                <a:solidFill>
                  <a:srgbClr val="F2EDE5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F2EDE5"/>
                </a:solidFill>
                <a:latin typeface="Courier New"/>
                <a:ea typeface="Courier New"/>
                <a:cs typeface="Courier New"/>
              </a:rPr>
              <a:t>02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BFF02E8-5B05-4B2C-8F60-624D68C89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52450"/>
            <a:ext cx="742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58B5A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2BBBEB3-5704-4BFE-B2C0-322082625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952500"/>
            <a:ext cx="3810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rPr>
              <a:t>THE SERIES IN ONE BREATH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35BE7BE-8130-45A6-AAA4-683A2A0AD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" y="1524000"/>
            <a:ext cx="102870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3750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defRPr>
            </a:pPr>
            <a:r>
              <a:rPr sz="3750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rPr>
              <a:t>Nikki promises her dying roommate she’ll look after his identical twin.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62955F1-761B-48C9-A6CD-3519E8364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" y="3048000"/>
            <a:ext cx="8572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4950" b="1" i="0">
                <a:solidFill>
                  <a:srgbClr val="B51F2A"/>
                </a:solidFill>
                <a:latin typeface="Aptos Display"/>
                <a:ea typeface="Aptos Display"/>
                <a:cs typeface="Aptos Display"/>
              </a:defRPr>
            </a:pPr>
            <a:r>
              <a:rPr sz="4950" b="1" i="0">
                <a:solidFill>
                  <a:srgbClr val="B51F2A"/>
                </a:solidFill>
                <a:latin typeface="Aptos Display"/>
                <a:ea typeface="Aptos Display"/>
                <a:cs typeface="Aptos Display"/>
              </a:rPr>
              <a:t>Dan hears a lease.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E6D6BA8-88D4-422D-B0C9-B6482FFCB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4248150"/>
            <a:ext cx="9810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00" b="0" i="0">
                <a:solidFill>
                  <a:srgbClr val="D8D0C4"/>
                </a:solidFill>
                <a:latin typeface="Aptos"/>
                <a:ea typeface="Aptos"/>
                <a:cs typeface="Aptos"/>
              </a:defRPr>
            </a:pPr>
            <a:r>
              <a:rPr sz="2100" b="0" i="0">
                <a:solidFill>
                  <a:srgbClr val="D8D0C4"/>
                </a:solidFill>
                <a:latin typeface="Aptos"/>
                <a:ea typeface="Aptos"/>
                <a:cs typeface="Aptos"/>
              </a:rPr>
              <a:t>The face she misses becomes the chaos she can’t escape.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95A41D5-E444-4A5E-906E-4BC5A42750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219700"/>
            <a:ext cx="10668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58B5A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1F6D12C-20A8-44DD-BDFF-E0E76BE27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5524500"/>
            <a:ext cx="1619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 i="0">
                <a:solidFill>
                  <a:srgbClr val="F2EDE5"/>
                </a:solidFill>
                <a:latin typeface="Courier New"/>
                <a:ea typeface="Courier New"/>
                <a:cs typeface="Courier New"/>
              </a:defRPr>
            </a:pPr>
            <a:r>
              <a:rPr sz="1500" b="1" i="0">
                <a:solidFill>
                  <a:srgbClr val="F2EDE5"/>
                </a:solidFill>
                <a:latin typeface="Courier New"/>
                <a:ea typeface="Courier New"/>
                <a:cs typeface="Courier New"/>
              </a:rPr>
              <a:t>GRIEF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F38775F-4D79-4E1F-9B03-5DCFE3F2C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2133600" y="5476875"/>
            <a:ext cx="66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7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defRPr>
            </a:pPr>
            <a:r>
              <a:rPr sz="187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rPr>
              <a:t>→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91E8D26-B59A-4B60-A996-D46AAEF8E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2952750" y="5524500"/>
            <a:ext cx="219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 i="0">
                <a:solidFill>
                  <a:srgbClr val="F2EDE5"/>
                </a:solidFill>
                <a:latin typeface="Courier New"/>
                <a:ea typeface="Courier New"/>
                <a:cs typeface="Courier New"/>
              </a:defRPr>
            </a:pPr>
            <a:r>
              <a:rPr sz="1500" b="1" i="0">
                <a:solidFill>
                  <a:srgbClr val="F2EDE5"/>
                </a:solidFill>
                <a:latin typeface="Courier New"/>
                <a:ea typeface="Courier New"/>
                <a:cs typeface="Courier New"/>
              </a:rPr>
              <a:t>OBLIGATION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5C88B66-7972-4387-8E54-550071A7A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029200" y="5476875"/>
            <a:ext cx="66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7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defRPr>
            </a:pPr>
            <a:r>
              <a:rPr sz="187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rPr>
              <a:t>→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A146CF0-8971-423F-829A-E0A2D97185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829300" y="5524500"/>
            <a:ext cx="2762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 i="0">
                <a:solidFill>
                  <a:srgbClr val="F2EDE5"/>
                </a:solidFill>
                <a:latin typeface="Courier New"/>
                <a:ea typeface="Courier New"/>
                <a:cs typeface="Courier New"/>
              </a:defRPr>
            </a:pPr>
            <a:r>
              <a:rPr sz="1500" b="1" i="0">
                <a:solidFill>
                  <a:srgbClr val="F2EDE5"/>
                </a:solidFill>
                <a:latin typeface="Courier New"/>
                <a:ea typeface="Courier New"/>
                <a:cs typeface="Courier New"/>
              </a:rPr>
              <a:t>FORCED FAMILY</a:t>
            </a:r>
          </a:p>
        </p:txBody>
      </p:sp>
    </p:spTree>
    <p:extLst>
      <p:ext uri="{BB962C8B-B14F-4D97-AF65-F5344CB8AC3E}">
        <p14:creationId xmlns:p14="http://schemas.microsoft.com/office/powerpoint/2010/main" val="154101622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2EDE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62C6B05-74A9-4606-AB43-0E4C900D1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14350" y="266700"/>
            <a:ext cx="409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rPr>
              <a:t>BUNKIES  /  PRIVATE ENTRY 03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2DE14AE-8B2A-4C99-B08E-322FD0D8A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334750" y="645795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1" i="0">
                <a:solidFill>
                  <a:srgbClr val="111316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111316"/>
                </a:solidFill>
                <a:latin typeface="Courier New"/>
                <a:ea typeface="Courier New"/>
                <a:cs typeface="Courier New"/>
              </a:rPr>
              <a:t>03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60E348E-0135-4864-9D89-99FCBAD28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52450"/>
            <a:ext cx="742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51F2A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12A9864-A2CF-45C8-861D-62FA9803D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8001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rPr>
              <a:t>THE EMOTIONAL PREMISE</a:t>
            </a:r>
          </a:p>
        </p:txBody>
      </p:sp>
      <p:sp>
        <p:nvSpPr>
          <p:cNvPr id="5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2417C8B-483D-4EAA-894A-C41EB4F9C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" y="1162050"/>
            <a:ext cx="8763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3600" b="1" i="0">
                <a:solidFill>
                  <a:srgbClr val="111316"/>
                </a:solidFill>
                <a:latin typeface="Aptos Display"/>
                <a:ea typeface="Aptos Display"/>
                <a:cs typeface="Aptos Display"/>
              </a:defRPr>
            </a:pPr>
            <a:r>
              <a:rPr sz="3600" b="1" i="0">
                <a:solidFill>
                  <a:srgbClr val="111316"/>
                </a:solidFill>
                <a:latin typeface="Aptos Display"/>
                <a:ea typeface="Aptos Display"/>
                <a:cs typeface="Aptos Display"/>
              </a:rPr>
              <a:t>The promise is airtight.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3600" b="1" i="0">
                <a:solidFill>
                  <a:srgbClr val="111316"/>
                </a:solidFill>
                <a:latin typeface="Aptos Display"/>
                <a:ea typeface="Aptos Display"/>
                <a:cs typeface="Aptos Display"/>
              </a:defRPr>
            </a:pPr>
            <a:r>
              <a:rPr sz="3600" b="1" i="0">
                <a:solidFill>
                  <a:srgbClr val="111316"/>
                </a:solidFill>
                <a:latin typeface="Aptos Display"/>
                <a:ea typeface="Aptos Display"/>
                <a:cs typeface="Aptos Display"/>
              </a:rPr>
              <a:t>The living arrangement is catastrophic.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191ED34-D7F5-4789-BAAD-314CB7BB5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310515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defRPr>
            </a:pPr>
            <a:r>
              <a:rPr sz="1200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81A61F6-9A9C-4D57-9409-54994FEB3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514725"/>
            <a:ext cx="2457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1131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E9FFCD6-81BE-418E-9C9D-56C16C8F2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3800475"/>
            <a:ext cx="2457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111316"/>
                </a:solidFill>
                <a:latin typeface="Aptos Display"/>
                <a:ea typeface="Aptos Display"/>
                <a:cs typeface="Aptos Display"/>
              </a:defRPr>
            </a:pPr>
            <a:r>
              <a:rPr sz="1650" b="1" i="0">
                <a:solidFill>
                  <a:srgbClr val="111316"/>
                </a:solidFill>
                <a:latin typeface="Aptos Display"/>
                <a:ea typeface="Aptos Display"/>
                <a:cs typeface="Aptos Display"/>
              </a:rPr>
              <a:t>SUNNY DIES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298DD73-928F-4F9E-8EE7-358F73A84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4305300"/>
            <a:ext cx="23050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4A4A4A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4A4A4A"/>
                </a:solidFill>
                <a:latin typeface="Aptos"/>
                <a:ea typeface="Aptos"/>
                <a:cs typeface="Aptos"/>
              </a:rPr>
              <a:t>A freak mudslide takes the saintly twin.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56CDD8F-8379-46F3-B961-8CE580166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409950" y="310515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defRPr>
            </a:pPr>
            <a:r>
              <a:rPr sz="1200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A9F4B86-F5DA-4FDE-9620-70EC65DC7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3514725"/>
            <a:ext cx="2457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11316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F1203E8-7DB9-43E9-9368-187A55D12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409950" y="3800475"/>
            <a:ext cx="2457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111316"/>
                </a:solidFill>
                <a:latin typeface="Aptos Display"/>
                <a:ea typeface="Aptos Display"/>
                <a:cs typeface="Aptos Display"/>
              </a:defRPr>
            </a:pPr>
            <a:r>
              <a:rPr sz="1650" b="1" i="0">
                <a:solidFill>
                  <a:srgbClr val="111316"/>
                </a:solidFill>
                <a:latin typeface="Aptos Display"/>
                <a:ea typeface="Aptos Display"/>
                <a:cs typeface="Aptos Display"/>
              </a:rPr>
              <a:t>THE LAST ASK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597BBD2-DD53-4D97-ACCD-E10D9DC2F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409950" y="4305300"/>
            <a:ext cx="23050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4A4A4A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4A4A4A"/>
                </a:solidFill>
                <a:latin typeface="Aptos"/>
                <a:ea typeface="Aptos"/>
                <a:cs typeface="Aptos"/>
              </a:rPr>
              <a:t>“Take care of my brother.”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C67F2FE-EB4E-48F9-90E1-3DD58B5EE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267450" y="310515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defRPr>
            </a:pPr>
            <a:r>
              <a:rPr sz="1200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2E5BA73-D58C-400B-827E-CB3F50A8E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514725"/>
            <a:ext cx="2457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11316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5E1583F-E003-4B93-90A5-9B2C1EC98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267450" y="3800475"/>
            <a:ext cx="2457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111316"/>
                </a:solidFill>
                <a:latin typeface="Aptos Display"/>
                <a:ea typeface="Aptos Display"/>
                <a:cs typeface="Aptos Display"/>
              </a:defRPr>
            </a:pPr>
            <a:r>
              <a:rPr sz="1650" b="1" i="0">
                <a:solidFill>
                  <a:srgbClr val="111316"/>
                </a:solidFill>
                <a:latin typeface="Aptos Display"/>
                <a:ea typeface="Aptos Display"/>
                <a:cs typeface="Aptos Display"/>
              </a:rPr>
              <a:t>NIKKI SAYS YES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B4435E1-E24A-4979-BAE2-A5E24A4C0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267450" y="4305300"/>
            <a:ext cx="23050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4A4A4A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4A4A4A"/>
                </a:solidFill>
                <a:latin typeface="Aptos"/>
                <a:ea typeface="Aptos"/>
                <a:cs typeface="Aptos"/>
              </a:rPr>
              <a:t>Grief removes every escape clause.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C28E0A5-483B-435B-89E5-D0C1ED154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124950" y="310515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defRPr>
            </a:pPr>
            <a:r>
              <a:rPr sz="1200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rPr>
              <a:t>04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7DD5099-FE49-4835-8E64-56BB392D1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3514725"/>
            <a:ext cx="2457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7150">
            <a:solidFill>
              <a:srgbClr val="B51F2A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9397A5F-B8DC-4ADA-85F3-161B663A7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124950" y="3800475"/>
            <a:ext cx="2457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111316"/>
                </a:solidFill>
                <a:latin typeface="Aptos Display"/>
                <a:ea typeface="Aptos Display"/>
                <a:cs typeface="Aptos Display"/>
              </a:defRPr>
            </a:pPr>
            <a:r>
              <a:rPr sz="1650" b="1" i="0">
                <a:solidFill>
                  <a:srgbClr val="111316"/>
                </a:solidFill>
                <a:latin typeface="Aptos Display"/>
                <a:ea typeface="Aptos Display"/>
                <a:cs typeface="Aptos Display"/>
              </a:rPr>
              <a:t>DAN MOVES IN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CBB956A-8215-4F1D-B4AC-CA8D15C7D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124950" y="4305300"/>
            <a:ext cx="23050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4A4A4A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4A4A4A"/>
                </a:solidFill>
                <a:latin typeface="Aptos"/>
                <a:ea typeface="Aptos"/>
                <a:cs typeface="Aptos"/>
              </a:rPr>
              <a:t>Compassion becomes tenancy.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2CA8A21-E098-49CC-9C57-6DE2F9124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5753100"/>
            <a:ext cx="9239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 i="0">
                <a:solidFill>
                  <a:srgbClr val="B51F2A"/>
                </a:solidFill>
                <a:latin typeface="Aptos Display"/>
                <a:ea typeface="Aptos Display"/>
                <a:cs typeface="Aptos Display"/>
              </a:defRPr>
            </a:pPr>
            <a:r>
              <a:rPr sz="1875" b="1" i="0">
                <a:solidFill>
                  <a:srgbClr val="B51F2A"/>
                </a:solidFill>
                <a:latin typeface="Aptos Display"/>
                <a:ea typeface="Aptos Display"/>
                <a:cs typeface="Aptos Display"/>
              </a:rPr>
              <a:t>One impossible promise becomes a repeatable comedy engine.</a:t>
            </a:r>
          </a:p>
        </p:txBody>
      </p:sp>
    </p:spTree>
    <p:extLst>
      <p:ext uri="{BB962C8B-B14F-4D97-AF65-F5344CB8AC3E}">
        <p14:creationId xmlns:p14="http://schemas.microsoft.com/office/powerpoint/2010/main" val="98091666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5050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C770A4D-4523-408B-81A6-7619D73CC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14350" y="266700"/>
            <a:ext cx="409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rPr>
              <a:t>BUNKIES  /  PRIVATE ENTRY 04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DCEE68C-AC5C-41B5-9D7C-84429E111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334750" y="645795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1" i="0">
                <a:solidFill>
                  <a:srgbClr val="F2EDE5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F2EDE5"/>
                </a:solidFill>
                <a:latin typeface="Courier New"/>
                <a:ea typeface="Courier New"/>
                <a:cs typeface="Courier New"/>
              </a:rPr>
              <a:t>04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9E5B762-304B-4253-BDDA-2EEE51127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52450"/>
            <a:ext cx="742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58B5A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8BF2CDA-DD60-4EC1-9B89-E4B92B2DF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742950"/>
            <a:ext cx="5981700" cy="5524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17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DE14420-8B70-4E1F-85EF-1117AFD3C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210300" y="742950"/>
            <a:ext cx="5981700" cy="5524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113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9f646b7132343d6"/>
          <a:srcRect xmlns:a="http://schemas.openxmlformats.org/drawingml/2006/main" l="0" t="2717" r="0" b="271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742950"/>
            <a:ext cx="4381500" cy="5524500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BA353AD-5D2D-416D-924A-72751E6A8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742950"/>
            <a:ext cx="4381500" cy="5524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50506">
              <a:alpha val="18000"/>
            </a:srgbClr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fc415f2db3642af"/>
          <a:srcRect xmlns:a="http://schemas.openxmlformats.org/drawingml/2006/main" l="10345" t="0" r="1034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810500" y="742950"/>
            <a:ext cx="4381500" cy="552450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D5628E6-2F4A-415B-8D0B-017A74FD5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810500" y="742950"/>
            <a:ext cx="4381500" cy="5524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50506">
              <a:alpha val="8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92B3ED2-9EC9-42ED-B12E-B4F3E4C17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733800" y="742950"/>
            <a:ext cx="4076700" cy="5524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50506">
              <a:alpha val="9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55EAE68-D51D-4457-8D64-B6E651CFB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962400" y="1266825"/>
            <a:ext cx="3524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4200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defRPr>
            </a:pPr>
            <a:r>
              <a:rPr sz="4200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rPr>
              <a:t>NIKKI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CA929B3-4F60-4F06-A0CF-6A5D0923A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981450" y="1971675"/>
            <a:ext cx="3143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 i="0">
                <a:solidFill>
                  <a:srgbClr val="557A78"/>
                </a:solidFill>
                <a:latin typeface="Courier New"/>
                <a:ea typeface="Courier New"/>
                <a:cs typeface="Courier New"/>
              </a:defRPr>
            </a:pPr>
            <a:r>
              <a:rPr sz="1275" b="1" i="0">
                <a:solidFill>
                  <a:srgbClr val="557A78"/>
                </a:solidFill>
                <a:latin typeface="Courier New"/>
                <a:ea typeface="Courier New"/>
                <a:cs typeface="Courier New"/>
              </a:rPr>
              <a:t>ORDER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DA37BD6-6A75-4E25-84F2-3554215E3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2428875"/>
            <a:ext cx="2952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2EDE5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4B69BF8-88DE-4BC5-9101-950C0FA01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000500" y="2743200"/>
            <a:ext cx="30670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defRPr>
            </a:pPr>
            <a:r>
              <a:rPr sz="1875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rPr>
              <a:t>Her boundaries are architecture.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9ADEB6E-8216-4312-9091-AEC10BEC1B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962400" y="3857625"/>
            <a:ext cx="3333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4200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defRPr>
            </a:pPr>
            <a:r>
              <a:rPr sz="4200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rPr>
              <a:t>DAN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AC69FCC-7C8B-4058-A5C5-A987E67C0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981450" y="4562475"/>
            <a:ext cx="3143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defRPr>
            </a:pPr>
            <a:r>
              <a:rPr sz="127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rPr>
              <a:t>CHAOS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47B512E-064B-450F-98FB-CED9FE350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5019675"/>
            <a:ext cx="2952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2EDE5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664C742-A698-4E32-9D93-ECC5EF0C9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000500" y="5334000"/>
            <a:ext cx="30670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defRPr>
            </a:pPr>
            <a:r>
              <a:rPr sz="1875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rPr>
              <a:t>His are light suggestions.</a:t>
            </a:r>
          </a:p>
        </p:txBody>
      </p:sp>
    </p:spTree>
    <p:extLst>
      <p:ext uri="{BB962C8B-B14F-4D97-AF65-F5344CB8AC3E}">
        <p14:creationId xmlns:p14="http://schemas.microsoft.com/office/powerpoint/2010/main" val="145799998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2EDE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2BE5B12-4C05-4823-87D4-B30756CF8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14350" y="266700"/>
            <a:ext cx="409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rPr>
              <a:t>BUNKIES  /  PRIVATE ENTRY 05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9A9BAE5-CAE4-4D20-8FA0-F62FB80BE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334750" y="645795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1" i="0">
                <a:solidFill>
                  <a:srgbClr val="111316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111316"/>
                </a:solidFill>
                <a:latin typeface="Courier New"/>
                <a:ea typeface="Courier New"/>
                <a:cs typeface="Courier New"/>
              </a:rPr>
              <a:t>05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B5B38C1-8800-461C-815C-98495F28A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52450"/>
            <a:ext cx="742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51F2A"/>
            </a:solidFill>
            <a:prstDash val="solid"/>
          </a:ln>
        </p:spPr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e3cec4e15c244c2"/>
          <a:srcRect xmlns:a="http://schemas.openxmlformats.org/drawingml/2006/main" l="0" t="1613" r="0" b="161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5314950" cy="685800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D56E693-6A3B-44AA-8384-C5A9E23AE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0"/>
            <a:ext cx="53149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50506">
              <a:alpha val="14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084A506-FF4E-4240-8AB3-186A65008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933950" y="0"/>
            <a:ext cx="571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1F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6E9FE7F-4A60-4F7A-A053-230233001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905500" y="781050"/>
            <a:ext cx="5334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649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5700" b="1" i="0">
                <a:solidFill>
                  <a:srgbClr val="111316"/>
                </a:solidFill>
                <a:latin typeface="Aptos Display"/>
                <a:ea typeface="Aptos Display"/>
                <a:cs typeface="Aptos Display"/>
              </a:defRPr>
            </a:pPr>
            <a:r>
              <a:rPr sz="5700" b="1" i="0">
                <a:solidFill>
                  <a:srgbClr val="111316"/>
                </a:solidFill>
                <a:latin typeface="Aptos Display"/>
                <a:ea typeface="Aptos Display"/>
                <a:cs typeface="Aptos Display"/>
              </a:rPr>
              <a:t>NIKKI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593BABE-E8E3-45CF-A62C-2B20C1F36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943600" y="16764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rPr>
              <a:t>PLAYED BY NIKKI PAYNE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A5C03A9-CF67-4F4C-8062-9E0E11EDC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924550" y="2390775"/>
            <a:ext cx="4953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325" b="1" i="0">
                <a:solidFill>
                  <a:srgbClr val="111316"/>
                </a:solidFill>
                <a:latin typeface="Aptos Display"/>
                <a:ea typeface="Aptos Display"/>
                <a:cs typeface="Aptos Display"/>
              </a:defRPr>
            </a:pPr>
            <a:r>
              <a:rPr sz="2325" b="1" i="0">
                <a:solidFill>
                  <a:srgbClr val="111316"/>
                </a:solidFill>
                <a:latin typeface="Aptos Display"/>
                <a:ea typeface="Aptos Display"/>
                <a:cs typeface="Aptos Display"/>
              </a:rPr>
              <a:t>She has a system for everything.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D2DCDCC-5474-42F3-9124-CBE96DF81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924550" y="3181350"/>
            <a:ext cx="4905375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0" i="0">
                <a:solidFill>
                  <a:srgbClr val="444444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444444"/>
                </a:solidFill>
                <a:latin typeface="Aptos"/>
                <a:ea typeface="Aptos"/>
                <a:cs typeface="Aptos"/>
              </a:rPr>
              <a:t>Schedules are sacred. Hospitality has rules. Grief is the first thing she can’t organize.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4C41D87-C9F5-4B69-8E59-1C41657D3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4550" y="4629150"/>
            <a:ext cx="4762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51F2A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88F1FFC-B217-4246-8B39-9B2C555FB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924550" y="4953000"/>
            <a:ext cx="4857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875" b="1" i="0">
                <a:solidFill>
                  <a:srgbClr val="B51F2A"/>
                </a:solidFill>
                <a:latin typeface="Aptos Display"/>
                <a:ea typeface="Aptos Display"/>
                <a:cs typeface="Aptos Display"/>
              </a:defRPr>
            </a:pPr>
            <a:r>
              <a:rPr sz="1875" b="1" i="0">
                <a:solidFill>
                  <a:srgbClr val="B51F2A"/>
                </a:solidFill>
                <a:latin typeface="Aptos Display"/>
                <a:ea typeface="Aptos Display"/>
                <a:cs typeface="Aptos Display"/>
              </a:rPr>
              <a:t>Her promise to Sunny outranks every boundary she built to survive.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34D4F8D-1685-48BC-95B8-4D67FE144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924550" y="6134100"/>
            <a:ext cx="4476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111316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111316"/>
                </a:solidFill>
                <a:latin typeface="Courier New"/>
                <a:ea typeface="Courier New"/>
                <a:cs typeface="Courier New"/>
              </a:rPr>
              <a:t>“JUST DON’T BE AN ASSHOLE.”</a:t>
            </a:r>
          </a:p>
        </p:txBody>
      </p:sp>
    </p:spTree>
    <p:extLst>
      <p:ext uri="{BB962C8B-B14F-4D97-AF65-F5344CB8AC3E}">
        <p14:creationId xmlns:p14="http://schemas.microsoft.com/office/powerpoint/2010/main" val="28588978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5050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18C8D0B-1767-46A6-8636-061A14C27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14350" y="266700"/>
            <a:ext cx="409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rPr>
              <a:t>BUNKIES  /  PRIVATE ENTRY 06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10E292F-E098-4C68-AE5A-4AE760254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334750" y="645795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1" i="0">
                <a:solidFill>
                  <a:srgbClr val="F2EDE5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F2EDE5"/>
                </a:solidFill>
                <a:latin typeface="Courier New"/>
                <a:ea typeface="Courier New"/>
                <a:cs typeface="Courier New"/>
              </a:rPr>
              <a:t>06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C2A22B5-054A-4E38-8FFE-1C62DFFFA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52450"/>
            <a:ext cx="742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58B5A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2167D99-345A-4ED0-98DF-AE2111184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0"/>
            <a:ext cx="5829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141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6C67CDB-AE92-47E3-960C-858987D7E0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876300"/>
            <a:ext cx="4667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75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000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defRPr>
            </a:pPr>
            <a:r>
              <a:rPr sz="6000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rPr>
              <a:t>DAN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53BA265-82D4-4F34-B1B5-9982952F7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71500" y="180975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rPr>
              <a:t>PLAYED BY DAN GALEA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011614F-C037-4760-9055-C17B7934F9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2571750"/>
            <a:ext cx="4667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550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defRPr>
            </a:pPr>
            <a:r>
              <a:rPr sz="2550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rPr>
              <a:t>The contamination event.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3593C1D-3BF3-457C-9DA1-83FC6E7BF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3371850"/>
            <a:ext cx="4572000" cy="1219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0" i="0">
                <a:solidFill>
                  <a:srgbClr val="D8D0C4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D8D0C4"/>
                </a:solidFill>
                <a:latin typeface="Aptos"/>
                <a:ea typeface="Aptos"/>
                <a:cs typeface="Aptos"/>
              </a:rPr>
              <a:t>He treats every boundary like a suggestion—then acts wounded when the furniture disagrees.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93869CD-1446-485D-BB38-D23459632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895850"/>
            <a:ext cx="4476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51F2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9A80FED-B2DB-4C7D-BC7F-670A2EE47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5219700"/>
            <a:ext cx="457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rPr>
              <a:t>SHAMELESS  /  IMPULSIVE  /  INVENTIVE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ED9B048-3171-4AE8-B642-EA50608CD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5772150"/>
            <a:ext cx="4095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325" b="1" i="0">
                <a:solidFill>
                  <a:srgbClr val="B51F2A"/>
                </a:solidFill>
                <a:latin typeface="Aptos Display"/>
                <a:ea typeface="Aptos Display"/>
                <a:cs typeface="Aptos Display"/>
              </a:defRPr>
            </a:pPr>
            <a:r>
              <a:rPr sz="2325" b="1" i="0">
                <a:solidFill>
                  <a:srgbClr val="B51F2A"/>
                </a:solidFill>
                <a:latin typeface="Aptos Display"/>
                <a:ea typeface="Aptos Display"/>
                <a:cs typeface="Aptos Display"/>
              </a:rPr>
              <a:t>Loyal—eventually.</a:t>
            </a:r>
          </a:p>
        </p:txBody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694450a673b41c0"/>
          <a:srcRect xmlns:a="http://schemas.openxmlformats.org/drawingml/2006/main" l="3611" t="0" r="361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829300" y="0"/>
            <a:ext cx="6362700" cy="6858000"/>
          </a:xfrm>
          <a:prstGeom xmlns:a="http://schemas.openxmlformats.org/drawingml/2006/main" prst="rect">
            <a:avLst/>
          </a:prstGeom>
        </p:spPr>
      </p:pic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181C340-CBAF-4CFF-8EF0-39CE8D8B8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829300" y="0"/>
            <a:ext cx="63627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50506">
              <a:alpha val="12000"/>
            </a:srgbClr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61150330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2EDE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20FC6B9-BBE6-48F6-BD13-7F9E28FAE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14350" y="266700"/>
            <a:ext cx="409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rPr>
              <a:t>BUNKIES  /  PRIVATE ENTRY 07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667DD19-80CA-43F7-A99E-D871AF33F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334750" y="645795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1" i="0">
                <a:solidFill>
                  <a:srgbClr val="111316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111316"/>
                </a:solidFill>
                <a:latin typeface="Courier New"/>
                <a:ea typeface="Courier New"/>
                <a:cs typeface="Courier New"/>
              </a:rPr>
              <a:t>07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C7507FC-8DD9-458A-B3D6-486305F73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52450"/>
            <a:ext cx="742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51F2A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C1E63DE-AFBE-4511-8EAB-D72071D2A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8001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rPr>
              <a:t>THE CHEMISTRY</a:t>
            </a:r>
          </a:p>
        </p:txBody>
      </p:sp>
      <p:sp>
        <p:nvSpPr>
          <p:cNvPr id="5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DEF1A9D-4D1E-46C3-8551-7DEA262BC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" y="1162050"/>
            <a:ext cx="6286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3825" b="1" i="0">
                <a:solidFill>
                  <a:srgbClr val="111316"/>
                </a:solidFill>
                <a:latin typeface="Aptos Display"/>
                <a:ea typeface="Aptos Display"/>
                <a:cs typeface="Aptos Display"/>
              </a:defRPr>
            </a:pPr>
            <a:r>
              <a:rPr sz="3825" b="1" i="0">
                <a:solidFill>
                  <a:srgbClr val="111316"/>
                </a:solidFill>
                <a:latin typeface="Aptos Display"/>
                <a:ea typeface="Aptos Display"/>
                <a:cs typeface="Aptos Display"/>
              </a:rPr>
              <a:t>Control meets chaos.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3825" b="1" i="0">
                <a:solidFill>
                  <a:srgbClr val="111316"/>
                </a:solidFill>
                <a:latin typeface="Aptos Display"/>
                <a:ea typeface="Aptos Display"/>
                <a:cs typeface="Aptos Display"/>
              </a:defRPr>
            </a:pPr>
            <a:r>
              <a:rPr sz="3825" b="1" i="0">
                <a:solidFill>
                  <a:srgbClr val="111316"/>
                </a:solidFill>
                <a:latin typeface="Aptos Display"/>
                <a:ea typeface="Aptos Display"/>
                <a:cs typeface="Aptos Display"/>
              </a:rPr>
              <a:t>Neither leaves unchanged.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E81B131-CDAC-4EA7-B2B9-11B0014E3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838950" y="685800"/>
            <a:ext cx="4762500" cy="5524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316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b766e26594b469e"/>
          <a:srcRect xmlns:a="http://schemas.openxmlformats.org/drawingml/2006/main" l="16512" t="0" r="1651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67550" y="914400"/>
            <a:ext cx="2057400" cy="4095750"/>
          </a:xfrm>
          <a:prstGeom xmlns:a="http://schemas.openxmlformats.org/drawingml/2006/main" prst="rect">
            <a:avLst/>
          </a:prstGeom>
        </p:spPr>
      </p:pic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1e41e5e46534ff2"/>
          <a:srcRect xmlns:a="http://schemas.openxmlformats.org/drawingml/2006/main" l="14000" t="0" r="1400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315450" y="1562100"/>
            <a:ext cx="2057400" cy="285750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D99BCF2-EB2E-4E53-85E7-365E5CF33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086600" y="5286375"/>
            <a:ext cx="190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557A78"/>
                </a:solidFill>
                <a:latin typeface="Courier New"/>
                <a:ea typeface="Courier New"/>
                <a:cs typeface="Courier New"/>
              </a:defRPr>
            </a:pPr>
            <a:r>
              <a:rPr sz="1200" b="1" i="0">
                <a:solidFill>
                  <a:srgbClr val="557A78"/>
                </a:solidFill>
                <a:latin typeface="Courier New"/>
                <a:ea typeface="Courier New"/>
                <a:cs typeface="Courier New"/>
              </a:rPr>
              <a:t>ORDER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5D5A3BD-FFA9-4A99-8A15-E6894C28E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334500" y="5286375"/>
            <a:ext cx="190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00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defRPr>
            </a:pPr>
            <a:r>
              <a:rPr sz="1200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rPr>
              <a:t>CHAOS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5D0D83C-D1EE-4E6E-BC98-CB0573DF2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327660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111316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111316"/>
                </a:solidFill>
                <a:latin typeface="Courier New"/>
                <a:ea typeface="Courier New"/>
                <a:cs typeface="Courier New"/>
              </a:rPr>
              <a:t>SHE BUILDS RULES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B268652-D2B1-436C-83A9-56030BD50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105150" y="3238500"/>
            <a:ext cx="45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defRPr>
            </a:pPr>
            <a:r>
              <a:rPr sz="1500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rPr>
              <a:t>↔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07B6D94-B1FB-4510-945D-7EA7E8737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676650" y="327660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111316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111316"/>
                </a:solidFill>
                <a:latin typeface="Courier New"/>
                <a:ea typeface="Courier New"/>
                <a:cs typeface="Courier New"/>
              </a:rPr>
              <a:t>HE FINDS LOOPHOLES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AF53B9E-C1CB-41FD-872E-AC25485F9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676650"/>
            <a:ext cx="5791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A6A09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C1A0BCC-629B-492D-A93A-926809B4B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405765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111316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111316"/>
                </a:solidFill>
                <a:latin typeface="Courier New"/>
                <a:ea typeface="Courier New"/>
                <a:cs typeface="Courier New"/>
              </a:rPr>
              <a:t>SHE HIDES GRIEF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57095AA-CBEE-4ADA-9D1A-4CEB127EE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105150" y="4019550"/>
            <a:ext cx="45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defRPr>
            </a:pPr>
            <a:r>
              <a:rPr sz="1500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rPr>
              <a:t>↔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71A61B0-B53F-4163-B9D0-AD345CCED3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676650" y="40576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111316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111316"/>
                </a:solidFill>
                <a:latin typeface="Courier New"/>
                <a:ea typeface="Courier New"/>
                <a:cs typeface="Courier New"/>
              </a:rPr>
              <a:t>HE PERFORMS NEED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2110D15-5131-49D2-8E20-F47F6BD76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457700"/>
            <a:ext cx="5791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A6A09A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7656655-98EF-484B-9F48-B88DA1C37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483870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111316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111316"/>
                </a:solidFill>
                <a:latin typeface="Courier New"/>
                <a:ea typeface="Courier New"/>
                <a:cs typeface="Courier New"/>
              </a:rPr>
              <a:t>SHE WANTS CONTROL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23F2865-FDC2-4985-99F3-CBB5A336E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105150" y="4800600"/>
            <a:ext cx="45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defRPr>
            </a:pPr>
            <a:r>
              <a:rPr sz="1500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rPr>
              <a:t>↔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D9CBCFC-72CE-45AC-9531-CC100536F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676650" y="483870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111316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111316"/>
                </a:solidFill>
                <a:latin typeface="Courier New"/>
                <a:ea typeface="Courier New"/>
                <a:cs typeface="Courier New"/>
              </a:rPr>
              <a:t>HE WANTS BELONGING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5A2E31D-E4CF-4100-9AC6-9D688BC01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238750"/>
            <a:ext cx="5791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A6A09A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8832142-3361-42EF-B87E-B3A164F4A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5905500"/>
            <a:ext cx="581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 i="0">
                <a:solidFill>
                  <a:srgbClr val="B51F2A"/>
                </a:solidFill>
                <a:latin typeface="Aptos Display"/>
                <a:ea typeface="Aptos Display"/>
                <a:cs typeface="Aptos Display"/>
              </a:defRPr>
            </a:pPr>
            <a:r>
              <a:rPr sz="1800" b="1" i="0">
                <a:solidFill>
                  <a:srgbClr val="B51F2A"/>
                </a:solidFill>
                <a:latin typeface="Aptos Display"/>
                <a:ea typeface="Aptos Display"/>
                <a:cs typeface="Aptos Display"/>
              </a:rPr>
              <a:t>The fight is funny because the need is real.</a:t>
            </a:r>
          </a:p>
        </p:txBody>
      </p:sp>
    </p:spTree>
    <p:extLst>
      <p:ext uri="{BB962C8B-B14F-4D97-AF65-F5344CB8AC3E}">
        <p14:creationId xmlns:p14="http://schemas.microsoft.com/office/powerpoint/2010/main" val="214204251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5050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4cae21170af40c7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C9D6520-5D69-4C5A-840A-0D9FE5DC4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50506">
              <a:alpha val="34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97AB8C5-04E9-4DD0-A682-086A2E858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0"/>
            <a:ext cx="52387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50506">
              <a:alpha val="76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32ECFC4-E1F8-4FAC-9755-E7D119CA9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14350" y="266700"/>
            <a:ext cx="409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rPr>
              <a:t>BUNKIES  /  PRIVATE ENTRY 08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E802EBF-22DC-4E8C-AC08-E3CBBB349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334750" y="645795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1" i="0">
                <a:solidFill>
                  <a:srgbClr val="F2EDE5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F2EDE5"/>
                </a:solidFill>
                <a:latin typeface="Courier New"/>
                <a:ea typeface="Courier New"/>
                <a:cs typeface="Courier New"/>
              </a:rPr>
              <a:t>08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34832E4-CD08-41DF-8E3F-933807FA9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52450"/>
            <a:ext cx="742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58B5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BCDFDBA-1103-464B-ACBB-7FECD83A1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8001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rPr>
              <a:t>THE WORLD</a:t>
            </a:r>
          </a:p>
        </p:txBody>
      </p:sp>
      <p:sp>
        <p:nvSpPr>
          <p:cNvPr id="8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50C8F81-FCDF-4C40-B0EB-EF99E807A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" y="1162050"/>
            <a:ext cx="4762500" cy="1181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5048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3375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defRPr>
            </a:pPr>
            <a:r>
              <a:rPr sz="3375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rPr>
              <a:t>The apartment is not a backdrop.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3375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defRPr>
            </a:pPr>
            <a:r>
              <a:rPr sz="3375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rPr>
              <a:t>It is the battleground.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03E45D7-012B-4EF4-BE68-10A6E78CC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333375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defRPr>
            </a:pPr>
            <a:r>
              <a:rPr sz="1200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rPr>
              <a:t>KITCHEN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FD70BCD-2401-45EB-8A84-1EB649BE9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3667125"/>
            <a:ext cx="4095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0" i="0">
                <a:solidFill>
                  <a:srgbClr val="F2EDE5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F2EDE5"/>
                </a:solidFill>
                <a:latin typeface="Aptos"/>
                <a:ea typeface="Aptos"/>
                <a:cs typeface="Aptos"/>
              </a:rPr>
              <a:t>Food, smoke and etiquette become chemical weapons.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2B25851-82F7-4855-90BB-899BD7040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45720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defRPr>
            </a:pPr>
            <a:r>
              <a:rPr sz="1200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rPr>
              <a:t>BEDROOM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549C35F-F5BC-49B2-81E2-CE0C1A28C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4905375"/>
            <a:ext cx="4095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0" i="0">
                <a:solidFill>
                  <a:srgbClr val="F2EDE5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F2EDE5"/>
                </a:solidFill>
                <a:latin typeface="Aptos"/>
                <a:ea typeface="Aptos"/>
                <a:cs typeface="Aptos"/>
              </a:rPr>
              <a:t>Nikki’s refuge becomes Dan’s first claimed territory.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7800996-C109-40C5-BECA-29988A1E8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6000750"/>
            <a:ext cx="4476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B51F2A"/>
                </a:solidFill>
                <a:latin typeface="Aptos Display"/>
                <a:ea typeface="Aptos Display"/>
                <a:cs typeface="Aptos Display"/>
              </a:defRPr>
            </a:pPr>
            <a:r>
              <a:rPr sz="1650" b="1" i="0">
                <a:solidFill>
                  <a:srgbClr val="B51F2A"/>
                </a:solidFill>
                <a:latin typeface="Aptos Display"/>
                <a:ea typeface="Aptos Display"/>
                <a:cs typeface="Aptos Display"/>
              </a:rPr>
              <a:t>One contained arena. Infinite social damage.</a:t>
            </a:r>
          </a:p>
        </p:txBody>
      </p:sp>
    </p:spTree>
    <p:extLst>
      <p:ext uri="{BB962C8B-B14F-4D97-AF65-F5344CB8AC3E}">
        <p14:creationId xmlns:p14="http://schemas.microsoft.com/office/powerpoint/2010/main" val="6590456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5050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10B68B8-BD3C-4144-829B-EBF08F493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14350" y="266700"/>
            <a:ext cx="409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rPr>
              <a:t>BUNKIES  /  PRIVATE ENTRY 09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5EB86A2-13F1-4613-80F0-173B3FA21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334750" y="645795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1" i="0">
                <a:solidFill>
                  <a:srgbClr val="F2EDE5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F2EDE5"/>
                </a:solidFill>
                <a:latin typeface="Courier New"/>
                <a:ea typeface="Courier New"/>
                <a:cs typeface="Courier New"/>
              </a:rPr>
              <a:t>09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6B24C81-EF7D-40B1-967F-E8EA349866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52450"/>
            <a:ext cx="742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58B5A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424968F-E4FD-4DAC-9677-C6D9B1174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8001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B51F2A"/>
                </a:solidFill>
                <a:latin typeface="Courier New"/>
                <a:ea typeface="Courier New"/>
                <a:cs typeface="Courier New"/>
              </a:rPr>
              <a:t>THE SERIES ENGINE</a:t>
            </a:r>
          </a:p>
        </p:txBody>
      </p:sp>
      <p:sp>
        <p:nvSpPr>
          <p:cNvPr id="5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B241F01-98A9-436E-BB13-4939D020D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" y="1162050"/>
            <a:ext cx="657225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3675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defRPr>
            </a:pPr>
            <a:r>
              <a:rPr sz="3675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rPr>
              <a:t>Every episode contaminates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3675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defRPr>
            </a:pPr>
            <a:r>
              <a:rPr sz="3675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rPr>
              <a:t>one clean objective.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D225705-98F2-4AD8-89CF-C24AD58BE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3257550"/>
            <a:ext cx="2476500" cy="2038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171A"/>
          </a:solidFill>
          <a:ln xmlns:a="http://schemas.openxmlformats.org/drawingml/2006/main" w="19050">
            <a:solidFill>
              <a:srgbClr val="35383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B4E8847-B93F-442A-8880-EF9393EBF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42950" y="342900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E6B168F-A885-443D-BF43-75599F9DD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42950" y="3857625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defRPr>
            </a:pPr>
            <a:r>
              <a:rPr sz="1725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rPr>
              <a:t>NEED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C0E09D0-E892-4B76-B544-D7DB69551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42950" y="4391025"/>
            <a:ext cx="20764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D8D0C4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D8D0C4"/>
                </a:solidFill>
                <a:latin typeface="Aptos"/>
                <a:ea typeface="Aptos"/>
                <a:cs typeface="Aptos"/>
              </a:rPr>
              <a:t>Nikki needs one adult outcome.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3BF4C0B-7EC4-44A7-B015-11B9CC9E8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429000" y="3257550"/>
            <a:ext cx="2476500" cy="2038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171A"/>
          </a:solidFill>
          <a:ln xmlns:a="http://schemas.openxmlformats.org/drawingml/2006/main" w="19050">
            <a:solidFill>
              <a:srgbClr val="35383D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9A5176B-676C-45FB-AE27-DEC692B9A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619500" y="342900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0194FC7-94FD-473A-83A7-9DEE0D16A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619500" y="3857625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defRPr>
            </a:pPr>
            <a:r>
              <a:rPr sz="1725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rPr>
              <a:t>BOUNDARY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7B36657-2A80-4A0B-BE80-235B3AFB2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619500" y="4391025"/>
            <a:ext cx="20764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D8D0C4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D8D0C4"/>
                </a:solidFill>
                <a:latin typeface="Aptos"/>
                <a:ea typeface="Aptos"/>
                <a:cs typeface="Aptos"/>
              </a:rPr>
              <a:t>She creates a rule to protect it.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1C5A621-F6EF-404E-98D9-16DDA0C8D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305550" y="3257550"/>
            <a:ext cx="2476500" cy="2038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1F2A"/>
          </a:solidFill>
          <a:ln xmlns:a="http://schemas.openxmlformats.org/drawingml/2006/main" w="19050">
            <a:solidFill>
              <a:srgbClr val="B51F2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DAF6D36-F5AD-414F-B0D7-15C1B9E76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496050" y="342900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F2EDE5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F2EDE5"/>
                </a:solidFill>
                <a:latin typeface="Courier New"/>
                <a:ea typeface="Courier New"/>
                <a:cs typeface="Courier New"/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0B90A4A-0922-4452-94BB-FF2983317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496050" y="3857625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defRPr>
            </a:pPr>
            <a:r>
              <a:rPr sz="1725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rPr>
              <a:t>CONTAMINATION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FEF66DD-3FA0-4A82-9722-7AD7AE052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496050" y="4391025"/>
            <a:ext cx="20764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Dan ignores or weaponizes it.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5B820D3-2DAE-40FB-A08A-8FAD223A0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182100" y="3257550"/>
            <a:ext cx="2476500" cy="2038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171A"/>
          </a:solidFill>
          <a:ln xmlns:a="http://schemas.openxmlformats.org/drawingml/2006/main" w="19050">
            <a:solidFill>
              <a:srgbClr val="35383D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EBA3D0F-2DEE-43A0-A8BF-D25E94D27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372600" y="342900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C58B5A"/>
                </a:solidFill>
                <a:latin typeface="Courier New"/>
                <a:ea typeface="Courier New"/>
                <a:cs typeface="Courier New"/>
              </a:rPr>
              <a:t>04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D29F393-60CE-4928-AC99-FB850032C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372600" y="3857625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defRPr>
            </a:pPr>
            <a:r>
              <a:rPr sz="1725" b="1" i="0">
                <a:solidFill>
                  <a:srgbClr val="F2EDE5"/>
                </a:solidFill>
                <a:latin typeface="Aptos Display"/>
                <a:ea typeface="Aptos Display"/>
                <a:cs typeface="Aptos Display"/>
              </a:rPr>
              <a:t>RESCUE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40B7BF6-DA02-452C-86C8-64F69BC70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372600" y="4391025"/>
            <a:ext cx="20764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D8D0C4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D8D0C4"/>
                </a:solidFill>
                <a:latin typeface="Aptos"/>
                <a:ea typeface="Aptos"/>
                <a:cs typeface="Aptos"/>
              </a:rPr>
              <a:t>His chaos solves the larger problem.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835C8A8-3F84-4E45-AFA6-A98D53534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5829300"/>
            <a:ext cx="9906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 i="0">
                <a:solidFill>
                  <a:srgbClr val="C58B5A"/>
                </a:solidFill>
                <a:latin typeface="Aptos Display"/>
                <a:ea typeface="Aptos Display"/>
                <a:cs typeface="Aptos Display"/>
              </a:defRPr>
            </a:pPr>
            <a:r>
              <a:rPr sz="1800" b="1" i="0">
                <a:solidFill>
                  <a:srgbClr val="C58B5A"/>
                </a:solidFill>
                <a:latin typeface="Aptos Display"/>
                <a:ea typeface="Aptos Display"/>
                <a:cs typeface="Aptos Display"/>
              </a:rPr>
              <a:t>RESET: the apartment survives. The relationship gets harder to undo.</a:t>
            </a:r>
          </a:p>
        </p:txBody>
      </p:sp>
    </p:spTree>
    <p:extLst>
      <p:ext uri="{BB962C8B-B14F-4D97-AF65-F5344CB8AC3E}">
        <p14:creationId xmlns:p14="http://schemas.microsoft.com/office/powerpoint/2010/main" val="83759682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2026-08-25T04:18:14.2070000Z</dcterms:created>
  <dcterms:modified xsi:type="dcterms:W3CDTF">2026-08-25T04:18:14.2070000Z</dcterms:modified>
</coreProperties>
</file>