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3cbb9f9a5214d7e" /><Relationship Type="http://schemas.openxmlformats.org/officeDocument/2006/relationships/extended-properties" Target="/docProps/app.xml" Id="Re271a7eaf35344a2" /><Relationship Type="http://schemas.openxmlformats.org/officeDocument/2006/relationships/officeDocument" Target="/ppt/presentation.xml" Id="Rd2333bf7a5f8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cccec24de42ae"/>
  </p:sldMasterIdLst>
  <p:notesMasterIdLst>
    <p:notesMasterId xmlns:r="http://schemas.openxmlformats.org/officeDocument/2006/relationships" r:id="R8244735759474b48"/>
  </p:notesMasterIdLst>
  <p:sldIdLst>
    <p:sldId xmlns:r="http://schemas.openxmlformats.org/officeDocument/2006/relationships" id="256" r:id="R15cfa4637796414d"/>
    <p:sldId xmlns:r="http://schemas.openxmlformats.org/officeDocument/2006/relationships" id="257" r:id="R0a99ce1f45084236"/>
    <p:sldId xmlns:r="http://schemas.openxmlformats.org/officeDocument/2006/relationships" id="258" r:id="R4b2c9c4b492c4a02"/>
    <p:sldId xmlns:r="http://schemas.openxmlformats.org/officeDocument/2006/relationships" id="259" r:id="R935ed58d64a247fa"/>
    <p:sldId xmlns:r="http://schemas.openxmlformats.org/officeDocument/2006/relationships" id="260" r:id="R30a1e2614d024b1c"/>
    <p:sldId xmlns:r="http://schemas.openxmlformats.org/officeDocument/2006/relationships" id="261" r:id="R2fa68b5e6add46f1"/>
    <p:sldId xmlns:r="http://schemas.openxmlformats.org/officeDocument/2006/relationships" id="262" r:id="R1ea105ff6340462a"/>
    <p:sldId xmlns:r="http://schemas.openxmlformats.org/officeDocument/2006/relationships" id="263" r:id="R959248ebc77a4171"/>
    <p:sldId xmlns:r="http://schemas.openxmlformats.org/officeDocument/2006/relationships" id="264" r:id="R64234241fe464f40"/>
    <p:sldId xmlns:r="http://schemas.openxmlformats.org/officeDocument/2006/relationships" id="265" r:id="R79035ee1a9734c6c"/>
    <p:sldId xmlns:r="http://schemas.openxmlformats.org/officeDocument/2006/relationships" id="266" r:id="R0e6a6192e7074db4"/>
    <p:sldId xmlns:r="http://schemas.openxmlformats.org/officeDocument/2006/relationships" id="267" r:id="Rff8e8821003e4c69"/>
    <p:sldId xmlns:r="http://schemas.openxmlformats.org/officeDocument/2006/relationships" id="268" r:id="R0e324081d77d4670"/>
    <p:sldId xmlns:r="http://schemas.openxmlformats.org/officeDocument/2006/relationships" id="269" r:id="R01d1c23b014b49c5"/>
    <p:sldId xmlns:r="http://schemas.openxmlformats.org/officeDocument/2006/relationships" id="270" r:id="R644d7ee09363407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6905dc0832449cf" /><Relationship Type="http://schemas.openxmlformats.org/officeDocument/2006/relationships/slideMaster" Target="/ppt/slideMasters/slideMaster1.xml" Id="Re91cccec24de42ae" /><Relationship Type="http://schemas.openxmlformats.org/officeDocument/2006/relationships/notesMaster" Target="/ppt/notesMasters/notesMaster1.xml" Id="R8244735759474b48" /><Relationship Type="http://schemas.openxmlformats.org/officeDocument/2006/relationships/presProps" Target="/ppt/presProps.xml" Id="Rd5a37afe6717487e" /><Relationship Type="http://schemas.openxmlformats.org/officeDocument/2006/relationships/tableStyles" Target="/ppt/tableStyles.xml" Id="Rd87762952ef641fd" /><Relationship Type="http://schemas.openxmlformats.org/officeDocument/2006/relationships/slide" Target="/ppt/slides/slide1.xml" Id="R15cfa4637796414d" /><Relationship Type="http://schemas.openxmlformats.org/officeDocument/2006/relationships/slide" Target="/ppt/slides/slide2.xml" Id="R0a99ce1f45084236" /><Relationship Type="http://schemas.openxmlformats.org/officeDocument/2006/relationships/slide" Target="/ppt/slides/slide3.xml" Id="R4b2c9c4b492c4a02" /><Relationship Type="http://schemas.openxmlformats.org/officeDocument/2006/relationships/slide" Target="/ppt/slides/slide4.xml" Id="R935ed58d64a247fa" /><Relationship Type="http://schemas.openxmlformats.org/officeDocument/2006/relationships/slide" Target="/ppt/slides/slide5.xml" Id="R30a1e2614d024b1c" /><Relationship Type="http://schemas.openxmlformats.org/officeDocument/2006/relationships/slide" Target="/ppt/slides/slide6.xml" Id="R2fa68b5e6add46f1" /><Relationship Type="http://schemas.openxmlformats.org/officeDocument/2006/relationships/slide" Target="/ppt/slides/slide7.xml" Id="R1ea105ff6340462a" /><Relationship Type="http://schemas.openxmlformats.org/officeDocument/2006/relationships/slide" Target="/ppt/slides/slide8.xml" Id="R959248ebc77a4171" /><Relationship Type="http://schemas.openxmlformats.org/officeDocument/2006/relationships/slide" Target="/ppt/slides/slide9.xml" Id="R64234241fe464f40" /><Relationship Type="http://schemas.openxmlformats.org/officeDocument/2006/relationships/slide" Target="/ppt/slides/slide10.xml" Id="R79035ee1a9734c6c" /><Relationship Type="http://schemas.openxmlformats.org/officeDocument/2006/relationships/slide" Target="/ppt/slides/slide11.xml" Id="R0e6a6192e7074db4" /><Relationship Type="http://schemas.openxmlformats.org/officeDocument/2006/relationships/slide" Target="/ppt/slides/slide12.xml" Id="Rff8e8821003e4c69" /><Relationship Type="http://schemas.openxmlformats.org/officeDocument/2006/relationships/slide" Target="/ppt/slides/slide13.xml" Id="R0e324081d77d4670" /><Relationship Type="http://schemas.openxmlformats.org/officeDocument/2006/relationships/slide" Target="/ppt/slides/slide14.xml" Id="R01d1c23b014b49c5" /><Relationship Type="http://schemas.openxmlformats.org/officeDocument/2006/relationships/slide" Target="/ppt/slides/slide15.xml" Id="R644d7ee09363407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91683840ab7439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3595d0963f448bc" /><Relationship Type="http://schemas.openxmlformats.org/officeDocument/2006/relationships/notesMaster" Target="/ppt/notesMasters/notesMaster1.xml" Id="Rdaa9794cef6149f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ea9b384020946c9" /><Relationship Type="http://schemas.openxmlformats.org/officeDocument/2006/relationships/notesMaster" Target="/ppt/notesMasters/notesMaster1.xml" Id="Ra6b6debfbc3243e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94c6a2971c245e0" /><Relationship Type="http://schemas.openxmlformats.org/officeDocument/2006/relationships/notesMaster" Target="/ppt/notesMasters/notesMaster1.xml" Id="R0007b67991a244a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cb370ce94154af5" /><Relationship Type="http://schemas.openxmlformats.org/officeDocument/2006/relationships/notesMaster" Target="/ppt/notesMasters/notesMaster1.xml" Id="R9d4661aeb7d5438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1f29bef42194f46" /><Relationship Type="http://schemas.openxmlformats.org/officeDocument/2006/relationships/notesMaster" Target="/ppt/notesMasters/notesMaster1.xml" Id="Re71329b8584d47c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6977dcce88645a6" /><Relationship Type="http://schemas.openxmlformats.org/officeDocument/2006/relationships/notesMaster" Target="/ppt/notesMasters/notesMaster1.xml" Id="R7309c2a67578414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06c6b4332044003" /><Relationship Type="http://schemas.openxmlformats.org/officeDocument/2006/relationships/notesMaster" Target="/ppt/notesMasters/notesMaster1.xml" Id="Re5e95d15e36c444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d975d5bcf8d41a7" /><Relationship Type="http://schemas.openxmlformats.org/officeDocument/2006/relationships/notesMaster" Target="/ppt/notesMasters/notesMaster1.xml" Id="R2a4bc82945114a2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8583d1364674d27" /><Relationship Type="http://schemas.openxmlformats.org/officeDocument/2006/relationships/notesMaster" Target="/ppt/notesMasters/notesMaster1.xml" Id="R6efc68402c7d45a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de91168cbc140b2" /><Relationship Type="http://schemas.openxmlformats.org/officeDocument/2006/relationships/notesMaster" Target="/ppt/notesMasters/notesMaster1.xml" Id="R563364a91ea9410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7e657b24b544b7b" /><Relationship Type="http://schemas.openxmlformats.org/officeDocument/2006/relationships/notesMaster" Target="/ppt/notesMasters/notesMaster1.xml" Id="R9cb9f824c84c4cd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0727a1248ad43d7" /><Relationship Type="http://schemas.openxmlformats.org/officeDocument/2006/relationships/notesMaster" Target="/ppt/notesMasters/notesMaster1.xml" Id="R81198afd291540c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baa8c1be1704d27" /><Relationship Type="http://schemas.openxmlformats.org/officeDocument/2006/relationships/notesMaster" Target="/ppt/notesMasters/notesMaster1.xml" Id="Rde70bcabf0b049e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c339ddb32024f25" /><Relationship Type="http://schemas.openxmlformats.org/officeDocument/2006/relationships/notesMaster" Target="/ppt/notesMasters/notesMaster1.xml" Id="Rf5b4f72759bb4e4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2547c944c614cb7" /><Relationship Type="http://schemas.openxmlformats.org/officeDocument/2006/relationships/notesMaster" Target="/ppt/notesMasters/notesMaster1.xml" Id="Rd6a8c988d67d48f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Nikki Payne.jpg, supplied by the user.</a:t>
            </a:r>
          </a:p>
          <a:p xmlns:a="http://schemas.openxmlformats.org/drawingml/2006/main">
            <a:r>
              <a:t>- Character cutout: identity-preserving extraction from Dan Galea.jpeg, supplied by the user.</a:t>
            </a:r>
          </a:p>
          <a:p xmlns:a="http://schemas.openxmlformats.org/drawingml/2006/main">
            <a:r>
              <a:t>- Visual: OpenAI-generated mixed-media comedy collage, comedy-collage-bg.png.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Visual: OpenAI-generated apartment prop sticker sheet, prop-stickers.png.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Visual: OpenAI-generated mixed-media comedy collage, comedy-collage-bg.png.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Nikki Payne.jpg, supplied by the user.</a:t>
            </a:r>
          </a:p>
          <a:p xmlns:a="http://schemas.openxmlformats.org/drawingml/2006/main">
            <a:r>
              <a:t>- Character cutout: identity-preserving extraction from Dan Galea.jpeg, supplied by the user.</a:t>
            </a:r>
          </a:p>
          <a:p xmlns:a="http://schemas.openxmlformats.org/drawingml/2006/main">
            <a:r>
              <a:t>- Visual: OpenAI-generated mixed-media comedy collage, comedy-collage-bg.png.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Visual: OpenAI-generated apartment prop sticker sheet, prop-stickers.png.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Nikki Payne.jpg, supplied by the user.</a:t>
            </a:r>
          </a:p>
          <a:p xmlns:a="http://schemas.openxmlformats.org/drawingml/2006/main">
            <a:r>
              <a:t>- Character cutout: identity-preserving extraction from Dan Galea.jpeg, supplied by the user.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Nikki Payne.jpg, supplied by the user.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cutout: identity-preserving extraction from Dan Galea.jpeg, supplied by the user.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Character portrait: Nikki Payne.jpg, supplied by the user.</a:t>
            </a:r>
          </a:p>
          <a:p xmlns:a="http://schemas.openxmlformats.org/drawingml/2006/main">
            <a:r>
              <a:t>- Character cutout: identity-preserving extraction from Dan Galea.jpeg, supplied by the user.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- Visual: OpenAI-generated mixed-media apartment order/chaos interior, order-chaos-room.png.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Original creative source: Bunkies_Series_Pitch.pdf — https://drive.google.com/file/d/1tnmFUXDbfzZtrP_CZwmBUDGFne3sOrVP/view</a:t>
            </a:r>
          </a:p>
          <a:p xmlns:a="http://schemas.openxmlformats.org/drawingml/2006/main">
            <a:r>
              <a:t>- Pilot teleplay: BUNKIES.pdf — https://drive.google.com/file/d/1ar46T1E0PMynXS2NCMS-bK2salT2uSoC/view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b1d6806e6455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0f6e2170b304017" /><Relationship Type="http://schemas.openxmlformats.org/officeDocument/2006/relationships/slideLayout" Target="/ppt/slideLayouts/slideLayout1.xml" Id="R4ace685ef0f749a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e685ef0f749a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6a63666748d2" /><Relationship Type="http://schemas.openxmlformats.org/officeDocument/2006/relationships/image" Target="/ppt/media/image.png" Id="R631f97486ca0497c" /><Relationship Type="http://schemas.openxmlformats.org/officeDocument/2006/relationships/image" Target="/ppt/media/image.jpeg" Id="Rb214aee561fb46fb" /><Relationship Type="http://schemas.openxmlformats.org/officeDocument/2006/relationships/image" Target="/ppt/media/image2.png" Id="Rbcd4b14c433148fe" /><Relationship Type="http://schemas.openxmlformats.org/officeDocument/2006/relationships/hyperlink" Target="https://drive.google.com/drive/folders/1zYvRt_SgHhNiUtvzoLYo8Ks_88QYGEky" TargetMode="External" Id="R8a38323e0c734f1e" /><Relationship Type="http://schemas.openxmlformats.org/officeDocument/2006/relationships/notesSlide" Target="/ppt/notesSlides/notesSlide1.xml" Id="Rb29ef6bf7744481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4eb26772b4079" /><Relationship Type="http://schemas.openxmlformats.org/officeDocument/2006/relationships/hyperlink" Target="https://drive.google.com/file/d/1ar46T1E0PMynXS2NCMS-bK2salT2uSoC/view" TargetMode="External" Id="Ra844a588dc814121" /><Relationship Type="http://schemas.openxmlformats.org/officeDocument/2006/relationships/notesSlide" Target="/ppt/notesSlides/notesSlide10.xml" Id="Re990ad24623d480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708cdb02f45ff" /><Relationship Type="http://schemas.openxmlformats.org/officeDocument/2006/relationships/image" Target="/ppt/media/image8.png" Id="Rc744182974ec4d2c" /><Relationship Type="http://schemas.openxmlformats.org/officeDocument/2006/relationships/notesSlide" Target="/ppt/notesSlides/notesSlide11.xml" Id="Rc01da99ce01f4fe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7889583b4c96" /><Relationship Type="http://schemas.openxmlformats.org/officeDocument/2006/relationships/notesSlide" Target="/ppt/notesSlides/notesSlide12.xml" Id="R9b871c4971c34fa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4f4a24ee4566" /><Relationship Type="http://schemas.openxmlformats.org/officeDocument/2006/relationships/notesSlide" Target="/ppt/notesSlides/notesSlide13.xml" Id="Re6f9f38590b0414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b03e7201b431b" /><Relationship Type="http://schemas.openxmlformats.org/officeDocument/2006/relationships/image" Target="/ppt/media/image9.png" Id="Rad58bd25f1214a6a" /><Relationship Type="http://schemas.openxmlformats.org/officeDocument/2006/relationships/notesSlide" Target="/ppt/notesSlides/notesSlide14.xml" Id="Rfd709d40d51a417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7c9077eb04875" /><Relationship Type="http://schemas.openxmlformats.org/officeDocument/2006/relationships/image" Target="/ppt/media/image10.png" Id="Re8bc92aca09e47c4" /><Relationship Type="http://schemas.openxmlformats.org/officeDocument/2006/relationships/hyperlink" Target="https://drive.google.com/file/d/1ar46T1E0PMynXS2NCMS-bK2salT2uSoC/view" TargetMode="External" Id="R5bb9e81f021246cc" /><Relationship Type="http://schemas.openxmlformats.org/officeDocument/2006/relationships/hyperlink" Target="https://drive.google.com/drive/folders/1zYvRt_SgHhNiUtvzoLYo8Ks_88QYGEky" TargetMode="External" Id="R10105d14bfbe43d0" /><Relationship Type="http://schemas.openxmlformats.org/officeDocument/2006/relationships/image" Target="/ppt/media/image11.png" Id="Rbe4e4669d1c34307" /><Relationship Type="http://schemas.openxmlformats.org/officeDocument/2006/relationships/image" Target="/ppt/media/image5.jpeg" Id="R1d85751bbbd04e51" /><Relationship Type="http://schemas.openxmlformats.org/officeDocument/2006/relationships/notesSlide" Target="/ppt/notesSlides/notesSlide15.xml" Id="Rae64a35be646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24a88eebe4df3" /><Relationship Type="http://schemas.openxmlformats.org/officeDocument/2006/relationships/image" Target="/ppt/media/image3.png" Id="R54e5bca40ab2493a" /><Relationship Type="http://schemas.openxmlformats.org/officeDocument/2006/relationships/notesSlide" Target="/ppt/notesSlides/notesSlide2.xml" Id="R47637448e46c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fe38b3b404c73" /><Relationship Type="http://schemas.openxmlformats.org/officeDocument/2006/relationships/notesSlide" Target="/ppt/notesSlides/notesSlide3.xml" Id="R48b3e15e41ec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ae04e71b404f" /><Relationship Type="http://schemas.openxmlformats.org/officeDocument/2006/relationships/image" Target="/ppt/media/image2.jpeg" Id="Raf59fa0747d3473c" /><Relationship Type="http://schemas.openxmlformats.org/officeDocument/2006/relationships/image" Target="/ppt/media/image4.png" Id="Re782e76b86424c84" /><Relationship Type="http://schemas.openxmlformats.org/officeDocument/2006/relationships/notesSlide" Target="/ppt/notesSlides/notesSlide4.xml" Id="Ra75ac275388d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2875cba24903" /><Relationship Type="http://schemas.openxmlformats.org/officeDocument/2006/relationships/image" Target="/ppt/media/image3.jpeg" Id="R89f9863917b84a8f" /><Relationship Type="http://schemas.openxmlformats.org/officeDocument/2006/relationships/notesSlide" Target="/ppt/notesSlides/notesSlide5.xml" Id="R8c0925e077e6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611907b694442" /><Relationship Type="http://schemas.openxmlformats.org/officeDocument/2006/relationships/image" Target="/ppt/media/image5.png" Id="R3f802af9ffce45c9" /><Relationship Type="http://schemas.openxmlformats.org/officeDocument/2006/relationships/notesSlide" Target="/ppt/notesSlides/notesSlide6.xml" Id="Rf232815b2a70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7d3d1519b454b" /><Relationship Type="http://schemas.openxmlformats.org/officeDocument/2006/relationships/image" Target="/ppt/media/image4.jpeg" Id="Rfe7ceaa7a22143e1" /><Relationship Type="http://schemas.openxmlformats.org/officeDocument/2006/relationships/image" Target="/ppt/media/image6.png" Id="Rdbab4328e2294464" /><Relationship Type="http://schemas.openxmlformats.org/officeDocument/2006/relationships/notesSlide" Target="/ppt/notesSlides/notesSlide7.xml" Id="Re9638574d7ef4fb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65d557d8c423b" /><Relationship Type="http://schemas.openxmlformats.org/officeDocument/2006/relationships/image" Target="/ppt/media/image7.png" Id="R35a6f0cae2d2471f" /><Relationship Type="http://schemas.openxmlformats.org/officeDocument/2006/relationships/notesSlide" Target="/ppt/notesSlides/notesSlide8.xml" Id="R7a81b11601af4d9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8ad58333418a" /><Relationship Type="http://schemas.openxmlformats.org/officeDocument/2006/relationships/notesSlide" Target="/ppt/notesSlides/notesSlide9.xml" Id="Rc462041404a1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1f97486ca0497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A91FDB-A235-4E18-A32D-967A2F8EC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323850" y="723900"/>
            <a:ext cx="6572250" cy="495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>
              <a:alpha val="86000"/>
            </a:srgbClr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2C0526C4-7AB4-4A20-B3A2-B74FE2E0C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609600" y="1123950"/>
            <a:ext cx="6191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67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BUNKIES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4EA2C3-669F-4E4F-A791-09DEE00E3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781050" y="2371725"/>
            <a:ext cx="4524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0">
            <a:solidFill>
              <a:srgbClr val="F0392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8816B7-A2E8-46C6-8426-892DCC65E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2800350"/>
            <a:ext cx="5619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6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6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A promise she can’t break.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26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6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A brother she can’t evict.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B57F24-80F8-4146-89B0-18E29CC89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0000">
            <a:off x="800100" y="4114800"/>
            <a:ext cx="500062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1">
                <a:solidFill>
                  <a:srgbClr val="06717A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1">
                <a:solidFill>
                  <a:srgbClr val="06717A"/>
                </a:solidFill>
                <a:latin typeface="Courier New"/>
                <a:ea typeface="Courier New"/>
                <a:cs typeface="Courier New"/>
              </a:rPr>
              <a:t>grief, guilt + the worst roommate alive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FBFFA2-1924-42A5-A965-4E511B89C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48000">
            <a:off x="838200" y="4429125"/>
            <a:ext cx="48863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6717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3FF33D-B61E-449F-B832-C10EED241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48577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CREATED BY DAN GALEA &amp; NIKKI PAYNE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5F9777-8C07-472D-A55B-D0045018D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08000">
            <a:off x="704850" y="5276850"/>
            <a:ext cx="27241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5EDD42-02EE-448C-A765-D2BB5BA0C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08000">
            <a:off x="800100" y="5353050"/>
            <a:ext cx="2533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ORIGINAL COMEDY SERIES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FD70CC-A6A6-4B03-969F-62898E9E5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6877050" y="800100"/>
            <a:ext cx="2438400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14aee561fb46fb"/>
          <a:srcRect xmlns:a="http://schemas.openxmlformats.org/drawingml/2006/main" l="16812" t="0" r="168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10400" y="933450"/>
            <a:ext cx="2171700" cy="43624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F0C390-33CA-46A5-9C5A-191D160DA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88000">
            <a:off x="7748778" y="723900"/>
            <a:ext cx="694944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18FB21-F6C5-45C8-8803-68552E5E2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44000">
            <a:off x="9067800" y="857250"/>
            <a:ext cx="2876550" cy="495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d4b14c433148fe"/>
          <a:stretch xmlns:a="http://schemas.openxmlformats.org/drawingml/2006/main"/>
        </p:blipFill>
        <p:spPr>
          <a:xfrm xmlns:a="http://schemas.openxmlformats.org/drawingml/2006/main">
            <a:off x="8686800" y="1595229"/>
            <a:ext cx="3486150" cy="3724691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87553A-DAB5-4FC8-A5B7-CED96BF30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7239000" y="5467350"/>
            <a:ext cx="17335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3A0CACF-27B8-495C-9D09-23E91368B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7334250" y="5543550"/>
            <a:ext cx="1543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ORDER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1F3369-B77B-40B8-931A-B73EEF763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50000">
            <a:off x="9810750" y="5543550"/>
            <a:ext cx="1619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E8D8D2-E514-4A70-92F8-234355987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50000">
            <a:off x="9906000" y="56197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CHAOS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0E8045-8F7E-463A-8520-6588004BA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01  /  DO NOT LEAVE IN LOBBY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0F7641B-C726-4C1E-85C0-A8AD53EE8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22" name="nav-start">
            <a:extLst xmlns:a="http://schemas.openxmlformats.org/drawingml/2006/main">
              <a:ext uri="{FF2B5EF4-FFF2-40B4-BE49-F238E27FC236}">
                <a16:creationId xmlns:a16="http://schemas.microsoft.com/office/drawing/2014/main" id="{243EF3F0-C421-4765-8E66-581131545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60007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  <a:hlinkClick xmlns:r="http://schemas.openxmlformats.org/officeDocument/2006/relationships" r:id="R8a38323e0c734f1e"/>
              </a:rPr>
              <a:t>COME INSIDE  →</a:t>
            </a:r>
          </a:p>
        </p:txBody>
      </p:sp>
    </p:spTree>
    <p:extLst>
      <p:ext uri="{BB962C8B-B14F-4D97-AF65-F5344CB8AC3E}">
        <p14:creationId xmlns:p14="http://schemas.microsoft.com/office/powerpoint/2010/main" val="144856785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39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27F7EA-5FB3-4CFA-960F-35920E6EA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rPr>
              <a:t>PRIVATE ENTRY 10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AD85BE-5F75-4748-AABD-1A6675BB8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B1DAB9-99B6-4D3C-98A2-8101C393B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" y="819150"/>
            <a:ext cx="32575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0" b="1" i="0">
                <a:solidFill>
                  <a:srgbClr val="F2B705"/>
                </a:solidFill>
                <a:latin typeface="Arial Black"/>
                <a:ea typeface="Arial Black"/>
                <a:cs typeface="Arial Black"/>
              </a:defRPr>
            </a:pPr>
            <a:r>
              <a:rPr sz="11250" b="1" i="0">
                <a:solidFill>
                  <a:srgbClr val="F2B705"/>
                </a:solidFill>
                <a:latin typeface="Arial Black"/>
                <a:ea typeface="Arial Black"/>
                <a:cs typeface="Arial Black"/>
              </a:rPr>
              <a:t>28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D317C7-AB01-4BC9-A425-A7E8CCFDC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276600" y="1066800"/>
            <a:ext cx="7905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PAGES OF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CATASTROPHIC PROOF.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EED3E1-142C-4F40-B007-D2C49B4C9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552450" y="3009900"/>
            <a:ext cx="19526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76486F-4E7E-41AE-98C1-AB2E9BCC8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31432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4438D7-B920-40AC-8DEA-CE9AC4B63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358140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7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PROMISE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C681CA-DBA8-46CE-A68D-48FA04E83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0000">
            <a:off x="2838450" y="3219450"/>
            <a:ext cx="19526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161276-B9B3-4D14-A4B3-9F79C8ECD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90850" y="33528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C70479-494D-4596-94F7-F7875EB97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71800" y="37909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7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INVASION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AAC4AD-A18B-4A72-8C64-8349101D0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5124450" y="3009900"/>
            <a:ext cx="19526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6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CC2EE0-49B3-4CA3-8B1F-0537E2DD9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76850" y="31432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D7533C-81EE-462F-930D-50EF8FBE9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57800" y="358140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1500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EJECTION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36F5BD-C568-401D-95E9-7499F438F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0000">
            <a:off x="7410450" y="3219450"/>
            <a:ext cx="19526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B450A4-13F6-4C55-A7A2-CB128203F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62850" y="33528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D59AC9-EF8F-4882-89EC-80E4A912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43800" y="37909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7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RESCUE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B170B1-628F-4213-BFF5-EB7F57710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9696450" y="3009900"/>
            <a:ext cx="195262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ED0B81-768A-4352-B4F8-20D159393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848850" y="31432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557E39-02AB-47FE-808A-0B5E78340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829800" y="358140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7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RESET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5C6BA04-570F-4543-A426-07BEF2005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2362200" y="5010150"/>
            <a:ext cx="7467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D085137-D220-4822-B584-5ADF2B1F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2628900" y="5257800"/>
            <a:ext cx="6934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6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A HARD RESET—WITH ONE DEGREE MORE ATTACHMENT.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97CC0D1-E9EC-4F1B-9194-ECF887E19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72000">
            <a:off x="4324350" y="6019800"/>
            <a:ext cx="3429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9EFC1B-9570-4DF8-B188-AF47FF925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72000">
            <a:off x="4419600" y="609600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  <a:hlinkClick xmlns:r="http://schemas.openxmlformats.org/officeDocument/2006/relationships" r:id="Ra844a588dc814121"/>
              </a:rPr>
              <a:t>READ THE PILOT  →</a:t>
            </a:r>
          </a:p>
        </p:txBody>
      </p:sp>
    </p:spTree>
    <p:extLst>
      <p:ext uri="{BB962C8B-B14F-4D97-AF65-F5344CB8AC3E}">
        <p14:creationId xmlns:p14="http://schemas.microsoft.com/office/powerpoint/2010/main" val="152036481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E8D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83607B-4B6D-40FA-9059-1AE2D5FD2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11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8D5DBB-108F-4EF2-B8A8-AEA1F94DE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11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44182974ec4d2c"/>
          <a:stretch xmlns:a="http://schemas.openxmlformats.org/drawingml/2006/main"/>
        </p:blipFill>
        <p:spPr>
          <a:xfrm xmlns:a="http://schemas.openxmlformats.org/drawingml/2006/main">
            <a:off x="6096000" y="610460"/>
            <a:ext cx="6191250" cy="348443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7E25D2-E6A0-42DF-97A5-654466DA6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7200" y="819150"/>
            <a:ext cx="8477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8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8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NOBODY CALMS THE ROOM.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0CA001-5D9B-4319-9095-8B7EEF3E2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240000">
            <a:off x="6191250" y="154305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875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they add oxygen.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594614-6B7E-48DA-AF74-57FB71E74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6229350" y="1857375"/>
            <a:ext cx="3600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392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F84467-4267-4AD5-8C72-A44CF512B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42000">
            <a:off x="552450" y="2800350"/>
            <a:ext cx="10668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243719-736E-47EF-B17A-78440B7BD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0100" y="29146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KATE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92375E-5CEC-473F-B5FA-D9BAF0294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095750" y="29432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THE GROUNDING WIRE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1F7509-4643-4F94-991D-7ABC8AEF5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67550" y="293370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Logic, loyalty and the occasional terrible idea.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FAEC05-1376-4418-B704-FC5620FC9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6000">
            <a:off x="1066800" y="3867150"/>
            <a:ext cx="101536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7370B1-B3D4-40C2-B8B3-9F80074F9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14450" y="39814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20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JEFF + TRACY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C87BBF-E1E1-4C03-ABC3-3925A3FDD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610100" y="40100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THE ESCALATION UNIT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7A7C29-CA8A-4B49-86A0-AD7D69EDB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81900" y="400050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FFFDF6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6"/>
                </a:solidFill>
                <a:latin typeface="Aptos"/>
                <a:ea typeface="Aptos"/>
                <a:cs typeface="Aptos"/>
              </a:rPr>
              <a:t>Private dysfunction becomes a building-wide crisis.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B889A4-3391-4A83-ADA2-F43696AF5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42000">
            <a:off x="552450" y="4933950"/>
            <a:ext cx="10668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7064A1-0C33-4B32-80EA-350C27393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0100" y="50482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CLARK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76B471-8A95-48BC-950D-2AA71FE4D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095750" y="50768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THE BIZARRE OUTLIER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8D01C8-15E1-43D0-8051-58D718682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67550" y="5067300"/>
            <a:ext cx="390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A date so wrong that Dan becomes protection.</a:t>
            </a:r>
          </a:p>
        </p:txBody>
      </p:sp>
    </p:spTree>
    <p:extLst>
      <p:ext uri="{BB962C8B-B14F-4D97-AF65-F5344CB8AC3E}">
        <p14:creationId xmlns:p14="http://schemas.microsoft.com/office/powerpoint/2010/main" val="111091793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D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BD4147-AA44-4D6E-8C76-05C369D57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12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5EE41F-A755-4422-AE5A-9C6A22772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657A79-B72D-4D86-8C15-D7566285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514350" y="762000"/>
            <a:ext cx="52387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300" b="1" i="0">
                <a:solidFill>
                  <a:srgbClr val="F03925"/>
                </a:solidFill>
                <a:latin typeface="Arial Black"/>
                <a:ea typeface="Arial Black"/>
                <a:cs typeface="Arial Black"/>
              </a:defRPr>
            </a:pPr>
            <a:r>
              <a:rPr sz="6300" b="1" i="0">
                <a:solidFill>
                  <a:srgbClr val="F03925"/>
                </a:solidFill>
                <a:latin typeface="Arial Black"/>
                <a:ea typeface="Arial Black"/>
                <a:cs typeface="Arial Black"/>
              </a:rPr>
              <a:t>FAST.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5909A0-FB05-4971-8AAC-41EE874E8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6000">
            <a:off x="2552700" y="2057400"/>
            <a:ext cx="6667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450" b="1" i="0">
                <a:solidFill>
                  <a:srgbClr val="0397A7"/>
                </a:solidFill>
                <a:latin typeface="Arial Black"/>
                <a:ea typeface="Arial Black"/>
                <a:cs typeface="Arial Black"/>
              </a:defRPr>
            </a:pPr>
            <a:r>
              <a:rPr sz="6450" b="1" i="0">
                <a:solidFill>
                  <a:srgbClr val="0397A7"/>
                </a:solidFill>
                <a:latin typeface="Arial Black"/>
                <a:ea typeface="Arial Black"/>
                <a:cs typeface="Arial Black"/>
              </a:rPr>
              <a:t>MESSY.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3F770D-DA8B-415B-A601-DC09A4401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6038850" y="3371850"/>
            <a:ext cx="5429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3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63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TRUE.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9803C6-672B-49EB-9097-EEE0D378D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240000">
            <a:off x="590550" y="1790700"/>
            <a:ext cx="400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0">
            <a:solidFill>
              <a:srgbClr val="F2B70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6751F3-20A2-480F-8100-C8DCD6BB4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80000">
            <a:off x="2933700" y="314325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0">
            <a:solidFill>
              <a:srgbClr val="F0392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BBC69C-F1A6-4169-B854-F8C71039E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6515100" y="4476750"/>
            <a:ext cx="401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0">
            <a:solidFill>
              <a:srgbClr val="0397A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866CB8-6422-48B1-B8C3-8D4A4FD3C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0550" y="5181600"/>
            <a:ext cx="981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8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The joke lands fast. The room remembers. The heart arrives late.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D94C2A-8ED1-4622-8F8A-98CA5580B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609600" y="6019800"/>
            <a:ext cx="2000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83EF3C-16B6-42DF-B3BD-D4C77DBEB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704850" y="60960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SINGLE-CAMERA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9A31FF-F199-4E25-AFB8-32957784A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">
            <a:off x="2838450" y="5924550"/>
            <a:ext cx="2286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C0FC29-F7BB-455E-A4AD-67C076AB1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">
            <a:off x="2933700" y="6000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PERFORMANCE-LED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4E185F-D228-4919-B662-6973D3F05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5372100" y="6019800"/>
            <a:ext cx="3429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0BDFA4-752B-4CB2-B65B-6F5BAF63B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5467350" y="60960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COMEDY WITH CONSEQUENCES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544615-3300-4D17-905F-83BE9791E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40000">
            <a:off x="8286750" y="5791200"/>
            <a:ext cx="3333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too far? good. now make it honest.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AE2466-97B9-4974-A678-D8D9BD172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6000">
            <a:off x="8324850" y="6105525"/>
            <a:ext cx="3219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392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9258822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717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756E524-1819-4D77-94FB-686E5140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rPr>
              <a:t>PRIVATE ENTRY 13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2BE68B-7BD5-4201-B9E7-457FAB638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F069A4-8801-43CC-B592-5546A6F74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704850"/>
            <a:ext cx="99060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THE APARTMENT STAYS PUT.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THE DAMAGE TRAVELS.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EFF35B-4D53-42AA-9EE2-1D0FA5AC6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552450" y="2724150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2E5B01-C209-4CD6-B6C2-B651AA057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28765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B21DE5-B95B-440C-99FD-879A23312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3486150"/>
            <a:ext cx="1733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HOME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B52CD0-EC44-406C-8A8E-6AC773C05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4438650"/>
            <a:ext cx="16573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Sovereignty fights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AF34A7-E952-4E59-A39B-BA2692EA2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6000">
            <a:off x="2838450" y="3048000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ED0BC1-739F-4931-B58D-BE9090A44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90850" y="32004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197FD4-D943-42DC-826A-851F43527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971800" y="3810000"/>
            <a:ext cx="1733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WORK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05F6B4-B42F-4E5E-983F-D1155409A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009900" y="4762500"/>
            <a:ext cx="16573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Improvisation meets order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D93462-6096-46F3-9603-672E5382B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5124450" y="2724150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4DC28E-D4F8-4B0C-83BE-12400EE93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76850" y="28765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B3D5F1-F97D-4981-AA0D-F0C90341F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57800" y="3486150"/>
            <a:ext cx="1733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23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DATING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CE100C-E893-4E4A-B9EB-B47CD35EA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95900" y="4438650"/>
            <a:ext cx="16573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DF6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FFDF6"/>
                </a:solidFill>
                <a:latin typeface="Aptos"/>
                <a:ea typeface="Aptos"/>
                <a:cs typeface="Aptos"/>
              </a:rPr>
              <a:t>Safety versus control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243FD5-B300-4BFE-8359-416E92CC3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6000">
            <a:off x="7410450" y="3048000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B0F326-7389-48AE-9937-73B7B829B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62850" y="32004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05E088-26E3-46D9-B8AE-78A9CF477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43800" y="3810000"/>
            <a:ext cx="1733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3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FAMILY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69370AA-A71C-4142-BA20-B625B1D96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581900" y="4762500"/>
            <a:ext cx="16573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Sunny keeps rewriting them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E8AABA-4F53-47D2-AC80-266215055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9696450" y="2724150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9050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6CF897-56E5-4BA5-941A-A19DA8B8E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848850" y="28765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D1F722-0A02-4425-9636-5F537FE7F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829800" y="3486150"/>
            <a:ext cx="1733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6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NEIGHBOURS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FCBD1B-EF38-4871-8E5D-2C4E5CF33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867900" y="4438650"/>
            <a:ext cx="16573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Private chaos goes public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DFD3E4-CBCE-4888-B520-33271774A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6019800"/>
            <a:ext cx="838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2B705"/>
                </a:solidFill>
                <a:latin typeface="Arial Black"/>
                <a:ea typeface="Arial Black"/>
                <a:cs typeface="Arial Black"/>
              </a:defRPr>
            </a:pPr>
            <a:r>
              <a:rPr sz="1875" b="1" i="0">
                <a:solidFill>
                  <a:srgbClr val="F2B705"/>
                </a:solidFill>
                <a:latin typeface="Arial Black"/>
                <a:ea typeface="Arial Black"/>
                <a:cs typeface="Arial Black"/>
              </a:rPr>
              <a:t>FAMILIAR LOCATION. FRESH CONTAMINATION.</a:t>
            </a:r>
          </a:p>
        </p:txBody>
      </p:sp>
    </p:spTree>
    <p:extLst>
      <p:ext uri="{BB962C8B-B14F-4D97-AF65-F5344CB8AC3E}">
        <p14:creationId xmlns:p14="http://schemas.microsoft.com/office/powerpoint/2010/main" val="592376396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58bd25f1214a6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641EE7-F87C-4D4B-B447-12891D51C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14  /  DO NOT LEAVE IN LOBBY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C343BF-60D7-4C94-982B-AD60D1D37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557B85-1B04-443C-B449-03005F3BE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66000">
            <a:off x="419100" y="723900"/>
            <a:ext cx="6667500" cy="542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>
              <a:alpha val="94000"/>
            </a:srgbClr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711FC8-4896-46F2-8AA9-10F0DE9A3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7700" y="952500"/>
            <a:ext cx="5905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9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9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ONE APARTMENT.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39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9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ENDLESS DAMAGE.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B54C4D-1D59-4D10-893B-4C2A85D2F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27051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736743-AE24-4F29-AE32-61B94407A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52550" y="26860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REPEATABLE VISUAL SIGNATURE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FC02B6-8F6A-4620-92FC-4E59F86C3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60000">
            <a:off x="1352550" y="30670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2B705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D8A348-732C-4A8D-AD1C-A8ED9F7A9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33528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20BD77-4741-4A97-A917-1F83533E1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52550" y="33337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NATURAL A/B STORY COLLISIONS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1B321D-9735-42E4-BBE5-AD5BA36A7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0000">
            <a:off x="1352550" y="37147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397A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ACECB6-2A00-4C96-B6AA-D381454A3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40005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D021FA-38F3-4700-8026-531964541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52550" y="39814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ENSEMBLE WITH LEVERAGE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E6F8D1-8182-4244-9888-ECC5D7C3D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60000">
            <a:off x="1352550" y="43624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2B70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B8B436-4144-41CC-9B9C-74308860E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46482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BB96A1-5560-43AF-8E20-2A4B69EEB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52550" y="46291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TORONTO WITHOUT THE POSTCARD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9FE568-1CF6-4871-B7AC-9F36CF1D3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0000">
            <a:off x="1352550" y="5010150"/>
            <a:ext cx="476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397A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981E96-EF4B-4E30-8C6A-8AAD4F6B9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6000">
            <a:off x="1066800" y="5467350"/>
            <a:ext cx="5334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06A4F7-77E7-4ED1-989E-610876FCB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6000">
            <a:off x="1162050" y="5543550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PRODUCTION ECONOMY WITHOUT VISUAL SMALLNESS.</a:t>
            </a:r>
          </a:p>
        </p:txBody>
      </p:sp>
    </p:spTree>
    <p:extLst>
      <p:ext uri="{BB962C8B-B14F-4D97-AF65-F5344CB8AC3E}">
        <p14:creationId xmlns:p14="http://schemas.microsoft.com/office/powerpoint/2010/main" val="866724271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bc92aca09e47c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D4A568-9001-4838-B485-676CCBC9C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15  /  DO NOT LEAVE IN LOBBY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43EFA8-4B16-4711-86C0-67D300879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DF28C4-F822-415F-9A81-F0A507D3C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08000">
            <a:off x="342900" y="704850"/>
            <a:ext cx="6724650" cy="533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>
              <a:alpha val="91000"/>
            </a:srgbClr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1ED4F3-BFB3-4860-8B96-09926554B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066800"/>
            <a:ext cx="619125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41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41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WELCOME TO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41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41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THE POLLUTED ERA.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B11A15-ACB7-4DC7-A245-01246DB43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857250" y="2705100"/>
            <a:ext cx="485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1">
                <a:solidFill>
                  <a:srgbClr val="06717A"/>
                </a:solidFill>
                <a:latin typeface="Courier New"/>
                <a:ea typeface="Courier New"/>
                <a:cs typeface="Courier New"/>
              </a:defRPr>
            </a:pPr>
            <a:r>
              <a:rPr sz="1725" b="1" i="1">
                <a:solidFill>
                  <a:srgbClr val="06717A"/>
                </a:solidFill>
                <a:latin typeface="Courier New"/>
                <a:ea typeface="Courier New"/>
                <a:cs typeface="Courier New"/>
              </a:rPr>
              <a:t>somehow it feels like home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A9DF6A-DB18-46C9-BBAE-7B9B45DC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895350" y="3019425"/>
            <a:ext cx="4743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6717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5D6B6F-CA63-457F-B4FD-128478648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0000">
            <a:off x="685800" y="3467100"/>
            <a:ext cx="5715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1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61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BUNKIES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FDFA2D-57C5-4FDB-AA1A-FCBD22145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800100" y="4533900"/>
            <a:ext cx="4286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85725">
            <a:solidFill>
              <a:srgbClr val="F0392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A3507C-6BFC-4A20-9302-C0AEF8FEB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4953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CREATED BY DAN GALEA &amp; NIKKI PAYNE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D32BC6-73F1-4E26-B8A4-B82145F97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742950" y="5486400"/>
            <a:ext cx="24003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D88D3D-5EF0-4AC8-8103-3E4D0E5DB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838200" y="5562600"/>
            <a:ext cx="2209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  <a:hlinkClick xmlns:r="http://schemas.openxmlformats.org/officeDocument/2006/relationships" r:id="R5bb9e81f021246cc"/>
              </a:rPr>
              <a:t>READ THE PILOT  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EBCCBD-0B8A-406C-A00A-897C997EF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6000">
            <a:off x="3371850" y="5562600"/>
            <a:ext cx="24193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2DF294-8DDA-43BF-9045-E63F97209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6000">
            <a:off x="3467100" y="5638800"/>
            <a:ext cx="2228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  <a:hlinkClick xmlns:r="http://schemas.openxmlformats.org/officeDocument/2006/relationships" r:id="R10105d14bfbe43d0"/>
              </a:rPr>
              <a:t>SOURCE FOLDER  →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4e4669d1c34307"/>
          <a:stretch xmlns:a="http://schemas.openxmlformats.org/drawingml/2006/main"/>
        </p:blipFill>
        <p:spPr>
          <a:xfrm xmlns:a="http://schemas.openxmlformats.org/drawingml/2006/main">
            <a:off x="7772400" y="1485390"/>
            <a:ext cx="4191000" cy="4477771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FD12CA-7B09-436A-974C-646547071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240000">
            <a:off x="6591300" y="1219200"/>
            <a:ext cx="2609850" cy="421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85751bbbd04e51"/>
          <a:srcRect xmlns:a="http://schemas.openxmlformats.org/drawingml/2006/main" l="9000" t="0" r="90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24650" y="1352550"/>
            <a:ext cx="2343150" cy="3810000"/>
          </a:xfrm>
          <a:prstGeom xmlns:a="http://schemas.openxmlformats.org/drawingml/2006/main" prst="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43F52E-862E-4593-89E2-DEB41AC9A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384000">
            <a:off x="7521321" y="1143000"/>
            <a:ext cx="74980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861134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392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0FBE90-2544-4061-ADDD-6FB70D559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rPr>
              <a:t>PRIVATE ENTRY 02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D5FC8F-6613-45B7-9454-C1A14A88C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e5bca40ab2493a"/>
          <a:stretch xmlns:a="http://schemas.openxmlformats.org/drawingml/2006/main"/>
        </p:blipFill>
        <p:spPr>
          <a:xfrm xmlns:a="http://schemas.openxmlformats.org/drawingml/2006/main">
            <a:off x="6477000" y="245012"/>
            <a:ext cx="5695950" cy="3205675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18E8B5-8073-42EC-A975-FB3684BE3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361950" y="781050"/>
            <a:ext cx="8239125" cy="2238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339857-D4B3-45E4-B669-86D8F0520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8650" y="1057275"/>
            <a:ext cx="775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516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2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2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NIKKI PROMISES HER DYING ROOMMATE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2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2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SHE’LL LOOK AFTER HIS IDENTICAL TWIN.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BE79C7-FBAE-4BF5-A8B4-C59B42015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">
            <a:off x="3067050" y="3162300"/>
            <a:ext cx="87630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A27F32-EF23-4358-83A1-492754996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">
            <a:off x="3371850" y="3333750"/>
            <a:ext cx="8096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6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46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DAN HEARS A LEASE.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3D5976-453E-4B6E-96D4-B34DD342E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6750" y="489585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5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2250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The face she misses becomes the chaos she can’t escape.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555FD5-986D-46B1-A439-20362DA9D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6591300" y="56769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1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1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emotionally binding. legally… unclear.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CF4C55-F3E5-4723-97C4-E081CE0E6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6629400" y="5991225"/>
            <a:ext cx="4648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7171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6703370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E8D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4B2EA30-74BC-49CF-9A95-DA629F99F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03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22D248-DB83-49D6-BB29-0DE5D2A46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488E92-F6EB-4351-B1D3-1E5500E73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819150"/>
            <a:ext cx="8953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185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9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9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ONE LAST REQUEST.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39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9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FOUR TERRIBLE CONSEQUENCES.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D13A77-84C6-4A6C-B66C-6834733D4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0000">
            <a:off x="7010400" y="1866900"/>
            <a:ext cx="4514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1">
                <a:solidFill>
                  <a:srgbClr val="06717A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1">
                <a:solidFill>
                  <a:srgbClr val="06717A"/>
                </a:solidFill>
                <a:latin typeface="Courier New"/>
                <a:ea typeface="Courier New"/>
                <a:cs typeface="Courier New"/>
              </a:rPr>
              <a:t>this is why dying wishes need terms &amp; conditions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D12F3A-E98B-4A9A-B276-DA6E4B759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48000">
            <a:off x="7048500" y="2181225"/>
            <a:ext cx="4400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6717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AAB084-7B8E-4512-B8E1-ECEFA8141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514350" y="2838450"/>
            <a:ext cx="253365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998CFB-FEA8-43C4-B996-D9D7F7F18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297180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5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D710A5-1E7A-46B6-9271-B52AA6FAF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365760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SUNNY DIES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2BEDEC-D680-428B-A663-41DA13939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4343400"/>
            <a:ext cx="2133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Freak mudslide.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Saintly twin gone.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C4AB7D-97C0-4885-AB7C-2B30BE643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4000">
            <a:off x="3390900" y="3009900"/>
            <a:ext cx="253365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B30B56-5E41-42ED-A7D1-37171CA3C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62350" y="31432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5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E5157D-239A-4C86-8063-DE66DC237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81400" y="382905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THE LAST ASK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775725-98E6-47BC-A6BA-D0B5EA7DB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81400" y="4514850"/>
            <a:ext cx="2133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“Take care of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my brother.”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F01042-09FF-40A9-85A8-C6CF8C5C6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6267450" y="2838450"/>
            <a:ext cx="253365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0420E9-821C-48F9-A55C-620D744F7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38900" y="297180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2550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EFFCF6-61D3-4870-9F12-23CD314FB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57950" y="365760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97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187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NIKKI SAYS YES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9F1005-1B28-45D4-984E-CB8D6068C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57950" y="4343400"/>
            <a:ext cx="2133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FFFDF6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6"/>
                </a:solidFill>
                <a:latin typeface="Aptos"/>
                <a:ea typeface="Aptos"/>
                <a:cs typeface="Aptos"/>
              </a:rPr>
              <a:t>Grief removes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FFFDF6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6"/>
                </a:solidFill>
                <a:latin typeface="Aptos"/>
                <a:ea typeface="Aptos"/>
                <a:cs typeface="Aptos"/>
              </a:rPr>
              <a:t>the escape clause.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651C17-1DBF-42E1-B242-789C2D8F9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4000">
            <a:off x="9144000" y="3009900"/>
            <a:ext cx="253365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BF5AD3-2E5C-4C8C-B705-2534093B1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15450" y="31432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5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0992A0-7CED-4F30-B578-0DD5BB9A2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0" y="382905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DAN MOVES IN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29209B3-CB98-4F44-9D13-54CBDA0F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0" y="4514850"/>
            <a:ext cx="2133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Compassion becomes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tenancy.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96BFBE-3015-41DE-863A-51BA2AF1F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66000">
            <a:off x="2857500" y="5676900"/>
            <a:ext cx="68008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35D2E37-ABD4-41AF-9B0F-65DE6AF92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66000">
            <a:off x="2952750" y="5753100"/>
            <a:ext cx="6610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THE SERIES ENGINE IS THE PROMISE SHE CAN’T UNMAKE.</a:t>
            </a:r>
          </a:p>
        </p:txBody>
      </p:sp>
    </p:spTree>
    <p:extLst>
      <p:ext uri="{BB962C8B-B14F-4D97-AF65-F5344CB8AC3E}">
        <p14:creationId xmlns:p14="http://schemas.microsoft.com/office/powerpoint/2010/main" val="145195481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2B7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C1C9E2-578D-4854-92FA-3C2690A83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04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75070F-3646-40A8-B036-342CCD043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0DA99A-CB66-426A-9AEA-0E56A0FE9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685800"/>
            <a:ext cx="4381500" cy="5600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5AE2DD-9D31-4CE6-BC9C-D206236E6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56000">
            <a:off x="304800" y="933450"/>
            <a:ext cx="3657600" cy="491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59fa0747d3473c"/>
          <a:srcRect xmlns:a="http://schemas.openxmlformats.org/drawingml/2006/main" l="0" t="70" r="0" b="7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8150" y="1066800"/>
            <a:ext cx="3390900" cy="45148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DA93C8-6A59-4C3C-B246-C4DFFF80F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49600">
            <a:off x="1591056" y="857250"/>
            <a:ext cx="1085088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BD6F9F-9792-45BB-8D78-EADC263FC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4238625" y="857250"/>
            <a:ext cx="3905250" cy="521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5EE775-78D0-4929-9955-1BBE0F0FB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91050" y="1314450"/>
            <a:ext cx="323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 i="0">
                <a:solidFill>
                  <a:srgbClr val="06717A"/>
                </a:solidFill>
                <a:latin typeface="Arial Black"/>
                <a:ea typeface="Arial Black"/>
                <a:cs typeface="Arial Black"/>
              </a:defRPr>
            </a:pPr>
            <a:r>
              <a:rPr sz="3900" b="1" i="0">
                <a:solidFill>
                  <a:srgbClr val="06717A"/>
                </a:solidFill>
                <a:latin typeface="Arial Black"/>
                <a:ea typeface="Arial Black"/>
                <a:cs typeface="Arial Black"/>
              </a:rPr>
              <a:t>ORDER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79EB97-1D01-42CA-9A9A-1D46D937D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610100" y="2171700"/>
            <a:ext cx="3143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22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2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Her boundaries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22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2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are architecture.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217802-A288-4FF1-8814-5389EAE8F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619750" y="3181350"/>
            <a:ext cx="1143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250" b="1" i="0">
                <a:solidFill>
                  <a:srgbClr val="F03925"/>
                </a:solidFill>
                <a:latin typeface="Arial Black"/>
                <a:ea typeface="Arial Black"/>
                <a:cs typeface="Arial Black"/>
              </a:defRPr>
            </a:pPr>
            <a:r>
              <a:rPr sz="5250" b="1" i="0">
                <a:solidFill>
                  <a:srgbClr val="F03925"/>
                </a:solidFill>
                <a:latin typeface="Arial Black"/>
                <a:ea typeface="Arial Black"/>
                <a:cs typeface="Arial Black"/>
              </a:rPr>
              <a:t>+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B0F45B-68F7-439A-8078-1C6441C7F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629150" y="4057650"/>
            <a:ext cx="323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900" b="1" i="0">
                <a:solidFill>
                  <a:srgbClr val="F03925"/>
                </a:solidFill>
                <a:latin typeface="Arial Black"/>
                <a:ea typeface="Arial Black"/>
                <a:cs typeface="Arial Black"/>
              </a:defRPr>
            </a:pPr>
            <a:r>
              <a:rPr sz="3900" b="1" i="0">
                <a:solidFill>
                  <a:srgbClr val="F03925"/>
                </a:solidFill>
                <a:latin typeface="Arial Black"/>
                <a:ea typeface="Arial Black"/>
                <a:cs typeface="Arial Black"/>
              </a:rPr>
              <a:t>CHAOS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F43FB6-EA26-4A92-A5E0-D2F87A73B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610100" y="4876800"/>
            <a:ext cx="314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22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2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His are light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22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2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suggestions.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A7437B-0BBF-4F14-BBE4-80F294400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0000">
            <a:off x="7848600" y="762000"/>
            <a:ext cx="4343400" cy="561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82e76b86424c84"/>
          <a:stretch xmlns:a="http://schemas.openxmlformats.org/drawingml/2006/main"/>
        </p:blipFill>
        <p:spPr>
          <a:xfrm xmlns:a="http://schemas.openxmlformats.org/drawingml/2006/main">
            <a:off x="7639050" y="1189212"/>
            <a:ext cx="4495800" cy="4803427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9DF656-A714-4989-9C5F-9856D864E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40000">
            <a:off x="8858250" y="8191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1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1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what could go wrong?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BA50AA-5555-4627-878F-B008D04FF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6000">
            <a:off x="8896350" y="1133475"/>
            <a:ext cx="2609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FFDF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3085213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E8D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E99156-2F75-47FD-8C45-A7FC40C5D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05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A68338-B3DB-4000-A811-B1AE1E321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F1C8F3-14D1-44C9-9963-C7061B130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56000">
            <a:off x="0" y="666750"/>
            <a:ext cx="5067300" cy="581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A86DA9-1AC7-4368-A4A8-2A8DD7949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32000">
            <a:off x="419100" y="762000"/>
            <a:ext cx="4248150" cy="5353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f9863917b84a8f"/>
          <a:srcRect xmlns:a="http://schemas.openxmlformats.org/drawingml/2006/main" l="0" t="3349" r="0" b="334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895350"/>
            <a:ext cx="3981450" cy="49530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DCDA0BE-92C0-43FC-89C5-EAA442855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211200">
            <a:off x="1906143" y="685800"/>
            <a:ext cx="1274064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EBC454-9C1C-42B4-B482-E230E51AA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19700" y="762000"/>
            <a:ext cx="5905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60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NIKKI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F51C14-CE5B-4280-A6CE-0E8B1B067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5295900" y="1676400"/>
            <a:ext cx="30670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A9907C2-1A33-4748-8D9E-BEFC25094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5391150" y="175260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PLAYED BY NIKKI PAYNE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D1012D-83EF-40AD-B10D-492A05610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95900" y="2495550"/>
            <a:ext cx="581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6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262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She had a system.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EA9D35-7A14-410C-9395-5F51FB792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240000">
            <a:off x="7086600" y="3105150"/>
            <a:ext cx="3752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800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then Dan moved in.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9A36D4-8D91-4E37-9806-FD86B03E7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7124700" y="3419475"/>
            <a:ext cx="3638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392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773C79-9EE0-439E-A456-690CA0103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38290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4B59BE-0C13-4DA8-9559-4C9E0DA37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24550" y="37909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Schedules are sacred.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0F72205-89BB-46A8-BEC4-D490E1690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44291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503E2A-943F-4911-A3EB-58F75BA43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24550" y="4391025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Hospitality has rules.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D11EFF-13EB-47E0-A45A-2B48A99ED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50292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050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3C8E03-DFD1-48A8-9867-2E6516CDD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924550" y="49911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Grief is the first thing she can’t organize.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497F95-EE97-4AFC-90EE-F6726FBAA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">
            <a:off x="5943600" y="5810250"/>
            <a:ext cx="4305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E8E4E2-1612-49D3-BBF6-CEAB93527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08000">
            <a:off x="6038850" y="5886450"/>
            <a:ext cx="4114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“JUST DON’T BE AN ASSHOLE.”</a:t>
            </a:r>
          </a:p>
        </p:txBody>
      </p:sp>
    </p:spTree>
    <p:extLst>
      <p:ext uri="{BB962C8B-B14F-4D97-AF65-F5344CB8AC3E}">
        <p14:creationId xmlns:p14="http://schemas.microsoft.com/office/powerpoint/2010/main" val="20224838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397A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A5CAD0-A816-4F1E-BCF4-64496DDE2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rPr>
              <a:t>PRIVATE ENTRY 06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81CDB1-3682-47DC-A8A5-83CD26261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60C59A-26D0-4B2C-9F6E-208945179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781050"/>
            <a:ext cx="5334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69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600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6600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DAN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8488D5-5D15-47DF-B9F0-A6746E251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6000">
            <a:off x="552450" y="1714500"/>
            <a:ext cx="2857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ADBBCF-3FE5-49FB-8058-FA013311F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6000">
            <a:off x="647700" y="17907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PLAYED BY DAN GALEA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EDA9C2-E6FA-404A-84E9-5794F30E1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2552700"/>
            <a:ext cx="5715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9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7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7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THE CONTAMINATION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37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75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EVENT.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FF347C-651A-4FC4-B603-4C2810C36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52450" y="4095750"/>
            <a:ext cx="5143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1" i="0">
                <a:solidFill>
                  <a:srgbClr val="FFFDF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DF6"/>
                </a:solidFill>
                <a:latin typeface="Aptos"/>
                <a:ea typeface="Aptos"/>
                <a:cs typeface="Aptos"/>
              </a:rPr>
              <a:t>He treats every boundary like a suggestion—then acts wounded when the furniture disagrees.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0B0C3C-1FD2-4DF1-A1EA-6119AB2E3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44000">
            <a:off x="571500" y="5467350"/>
            <a:ext cx="16764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F6C32D-9D56-4C41-BA28-7F910F74A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44000">
            <a:off x="666750" y="5543550"/>
            <a:ext cx="1485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SHAMELESS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146F3D-2AC9-4EC9-ACAD-BAFB9B34D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6000">
            <a:off x="2400300" y="5600700"/>
            <a:ext cx="16954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6EBE30-10E0-47E6-92D1-D9D667003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6000">
            <a:off x="2495550" y="5676900"/>
            <a:ext cx="1504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INVENTIVE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81D8C5-888F-453C-B1ED-1A51C1E94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4248150" y="5429250"/>
            <a:ext cx="2381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605AB0-8E38-4C67-8BE2-5433B3E8D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4343400" y="55054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1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LOYAL—EVENTUALLY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AA1E2E-F165-406E-969B-B65666B93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6000">
            <a:off x="6819900" y="685800"/>
            <a:ext cx="5143500" cy="5734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802af9ffce45c9"/>
          <a:stretch xmlns:a="http://schemas.openxmlformats.org/drawingml/2006/main"/>
        </p:blipFill>
        <p:spPr>
          <a:xfrm xmlns:a="http://schemas.openxmlformats.org/drawingml/2006/main">
            <a:off x="6680273" y="704850"/>
            <a:ext cx="5384653" cy="575310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E592A0-5739-4319-B058-06DE210DA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300000">
            <a:off x="8477250" y="80010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350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somehow still family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84A895-92E4-4ECA-BCFD-5E1A2C6FF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0000">
            <a:off x="8515350" y="1114425"/>
            <a:ext cx="2838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392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1989324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A71B5D5-9BEB-46DC-A29E-EAFE80F43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07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A6C74A-D23E-4CA4-A028-3DE9C201D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ED085A-847F-460B-8270-C68B6FACF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57200" y="704850"/>
            <a:ext cx="68580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4664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9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9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THE FIGHT IS FUNNY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39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9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BECAUSE THE NEED IS REAL.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93ACE6-49AE-4F7C-B4F5-0EE9DF5E0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240000">
            <a:off x="495300" y="2324100"/>
            <a:ext cx="29337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8"/>
          <a:fontRef xmlns:a="http://schemas.openxmlformats.org/drawingml/2006/main" idx="major"/>
        </p:style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7ceaa7a22143e1"/>
          <a:srcRect xmlns:a="http://schemas.openxmlformats.org/drawingml/2006/main" l="0" t="4464" r="0" b="446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8650" y="2457450"/>
            <a:ext cx="2667000" cy="32385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F0E83E-E3F9-482A-B30A-B4C25555A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384000">
            <a:off x="1535430" y="2247900"/>
            <a:ext cx="85344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>
              <a:alpha val="7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F83827-9CA2-4432-9BDE-794FAA2ED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80000">
            <a:off x="8248650" y="2114550"/>
            <a:ext cx="350520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ab4328e2294464"/>
          <a:stretch xmlns:a="http://schemas.openxmlformats.org/drawingml/2006/main"/>
        </p:blipFill>
        <p:spPr>
          <a:xfrm xmlns:a="http://schemas.openxmlformats.org/drawingml/2006/main">
            <a:off x="8058150" y="2089626"/>
            <a:ext cx="3790950" cy="4050347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95CE19-F55E-46C8-902A-7058ABE3D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20000">
            <a:off x="3219450" y="3714750"/>
            <a:ext cx="5314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F0392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999942-EDB5-4687-BA90-AA93E2E94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467350" y="3219450"/>
            <a:ext cx="1143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700" b="1" i="0">
                <a:solidFill>
                  <a:srgbClr val="F03925"/>
                </a:solidFill>
                <a:latin typeface="Arial Black"/>
                <a:ea typeface="Arial Black"/>
                <a:cs typeface="Arial Black"/>
              </a:defRPr>
            </a:pPr>
            <a:r>
              <a:rPr sz="5700" b="1" i="0">
                <a:solidFill>
                  <a:srgbClr val="F03925"/>
                </a:solidFill>
                <a:latin typeface="Arial Black"/>
                <a:ea typeface="Arial Black"/>
                <a:cs typeface="Arial Black"/>
              </a:rPr>
              <a:t>↔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0C1EE4-5EC6-47EB-B59B-2A8432BEC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3524250" y="4552950"/>
            <a:ext cx="20764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8940DE-A576-47A9-80A1-D355FF651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3619500" y="4629150"/>
            <a:ext cx="1885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SHE BUILDS RULES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F0B7EB-5965-459F-A415-65BA471D5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6000">
            <a:off x="6191250" y="4629150"/>
            <a:ext cx="20955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0737C1-07A6-4C9D-BF16-B884A33E5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6000">
            <a:off x="6286500" y="47053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HE FINDS LOOPHOLES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77ECBF-0BAC-409D-95C8-1101F80FB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78000">
            <a:off x="3524250" y="5048250"/>
            <a:ext cx="20764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45A62D-0629-4DD4-9EB6-B6880EA85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78000">
            <a:off x="3619500" y="5124450"/>
            <a:ext cx="1885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SHE HIDES GRIEF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BFAFA01-50AF-4041-A075-8CB058DD2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6191250" y="5124450"/>
            <a:ext cx="20955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3A5B0E-5A25-4786-B31B-D5294EBC7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96000">
            <a:off x="6286500" y="52006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HE PERFORMS NEED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DD2098-919B-41A3-AC6A-E47087685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3524250" y="5543550"/>
            <a:ext cx="20764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0B7854F-5F6E-40B2-8CC7-71016F245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3619500" y="5619750"/>
            <a:ext cx="1885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SHE WANTS CONTROL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7DB6EE6-E54F-441E-8C48-E9D32771B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6000">
            <a:off x="6191250" y="5619750"/>
            <a:ext cx="20955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3B6BAD4-307C-4E21-A3F0-6ABD06E08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6000">
            <a:off x="6286500" y="56959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9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HE WANTS BELONGING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34E5D3D-A7F8-4D04-9374-9E5853016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0000">
            <a:off x="4781550" y="2000250"/>
            <a:ext cx="438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1">
                <a:solidFill>
                  <a:srgbClr val="06717A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1">
                <a:solidFill>
                  <a:srgbClr val="06717A"/>
                </a:solidFill>
                <a:latin typeface="Courier New"/>
                <a:ea typeface="Courier New"/>
                <a:cs typeface="Courier New"/>
              </a:rPr>
              <a:t>control is a love language. apparently.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C792664-E261-41C0-AC90-71CCA9E5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48000">
            <a:off x="4819650" y="2314575"/>
            <a:ext cx="426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6717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74555789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a6f0cae2d2471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3F73FD-D594-4F3F-8F85-9BEDA19C4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PRIVATE ENTRY 08  /  DO NOT LEAVE IN LOBBY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92D12C-EB1A-47CF-BEE3-295FD3B7B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E40213-216C-47F0-9122-400FF4636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4000">
            <a:off x="419100" y="781050"/>
            <a:ext cx="542925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>
              <a:alpha val="92000"/>
            </a:srgbClr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DA2FA4-CF4B-41E6-9D47-7B53267B7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8650" y="990600"/>
            <a:ext cx="4953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7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36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6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THE APARTMENT IS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36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3600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THE THIRD LEAD.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E6B747-0404-4C06-A3D0-5D72EA398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32000">
            <a:off x="1047750" y="5200650"/>
            <a:ext cx="1714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30A48A-E09C-4F4A-93A2-B69D2B1E9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32000">
            <a:off x="1143000" y="5276850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ORDER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69C3E7-AE45-4757-A338-20582661B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44000">
            <a:off x="9372600" y="5086350"/>
            <a:ext cx="1714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14288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B47D18-9AC9-46F0-BB67-254FAC815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44000">
            <a:off x="9467850" y="5162550"/>
            <a:ext cx="152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127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CHAOS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2D014D-BAB1-4340-ACDD-3C618B2B6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6000">
            <a:off x="3409950" y="5505450"/>
            <a:ext cx="5429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9050">
            <a:solidFill>
              <a:srgbClr val="17171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08D0BD-BA28-4C52-B3A7-2ADF7C67E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6000">
            <a:off x="3619500" y="5753100"/>
            <a:ext cx="5010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defRPr>
            </a:pPr>
            <a:r>
              <a:rPr sz="1200" b="1" i="0">
                <a:solidFill>
                  <a:srgbClr val="171716"/>
                </a:solidFill>
                <a:latin typeface="Courier New"/>
                <a:ea typeface="Courier New"/>
                <a:cs typeface="Courier New"/>
              </a:rPr>
              <a:t>LOCATION BUDGET: 1  /  DISASTER BUDGET: INFINITE</a:t>
            </a:r>
          </a:p>
        </p:txBody>
      </p:sp>
    </p:spTree>
    <p:extLst>
      <p:ext uri="{BB962C8B-B14F-4D97-AF65-F5344CB8AC3E}">
        <p14:creationId xmlns:p14="http://schemas.microsoft.com/office/powerpoint/2010/main" val="139754082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717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1650C4-6343-48EB-BC3E-4C00D85D2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19100" y="2286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2B705"/>
                </a:solidFill>
                <a:latin typeface="Courier New"/>
                <a:ea typeface="Courier New"/>
                <a:cs typeface="Courier New"/>
              </a:rPr>
              <a:t>PRIVATE ENTRY 09  /  DO NOT LEAVE IN LOBBY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EA5D79-1745-4EDA-9848-78366D882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391900" y="64579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defRPr>
            </a:pPr>
            <a:r>
              <a:rPr sz="825" b="1" i="0">
                <a:solidFill>
                  <a:srgbClr val="FFFDF6"/>
                </a:solidFill>
                <a:latin typeface="Courier New"/>
                <a:ea typeface="Courier New"/>
                <a:cs typeface="Courier New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41A38C-A13E-4AF0-8CA0-B9270F5E7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14350" y="742950"/>
            <a:ext cx="981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382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EVERY EPISODE STARTS CLEAN.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C6D38A-1EE2-4152-BD82-2DE385EAF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80000">
            <a:off x="7239000" y="146685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defRPr>
            </a:pPr>
            <a:r>
              <a:rPr sz="1500" b="1" i="1">
                <a:solidFill>
                  <a:srgbClr val="F03925"/>
                </a:solidFill>
                <a:latin typeface="Courier New"/>
                <a:ea typeface="Courier New"/>
                <a:cs typeface="Courier New"/>
              </a:rPr>
              <a:t>it does not stay that way.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D4AAEF-0E9D-4D89-AA20-59A1CA1E2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2000">
            <a:off x="7277100" y="1781175"/>
            <a:ext cx="3695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F0392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8ED6FD-ACAF-4FC6-8430-C09C9C13A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30000">
            <a:off x="552450" y="2324100"/>
            <a:ext cx="101917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97A7"/>
          </a:solidFill>
          <a:ln xmlns:a="http://schemas.openxmlformats.org/drawingml/2006/main" w="14288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6EA108-812B-491B-AFF1-F9C6E0AA7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0100" y="2476500"/>
            <a:ext cx="704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4DC26A-A229-4DCD-8A93-052A6BB72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14500" y="2466975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NEED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D0C66F-3713-4472-A705-2E7AD287B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857750" y="2486025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Nikki wants one adult outcome.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4B9A62-F4D5-41DC-8D36-379C3B3DF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42000">
            <a:off x="914400" y="3200400"/>
            <a:ext cx="101917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705"/>
          </a:solidFill>
          <a:ln xmlns:a="http://schemas.openxmlformats.org/drawingml/2006/main" w="14288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1F495D-4F17-494C-844F-46E43A86F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62050" y="3352800"/>
            <a:ext cx="704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01EC4B-ADFE-422F-81C7-D12EF85AC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076450" y="3343275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BOUNDARY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B091CC-43C5-4005-A69B-E7C908C68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19700" y="3362325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She builds a rule around it.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54FFD3-C595-43C2-8EE1-B133BB981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30000">
            <a:off x="552450" y="4076700"/>
            <a:ext cx="101917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3925"/>
          </a:solidFill>
          <a:ln xmlns:a="http://schemas.openxmlformats.org/drawingml/2006/main" w="14288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EDCDD5-D9D6-44AB-99E5-E0E103C18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00100" y="4229100"/>
            <a:ext cx="704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157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CB247F-E340-44CB-B4C2-68D6E72AA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714500" y="4219575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defRPr>
            </a:pPr>
            <a:r>
              <a:rPr sz="1875" b="1" i="0">
                <a:solidFill>
                  <a:srgbClr val="FFFDF6"/>
                </a:solidFill>
                <a:latin typeface="Arial Black"/>
                <a:ea typeface="Arial Black"/>
                <a:cs typeface="Arial Black"/>
              </a:rPr>
              <a:t>CONTAMINATION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0249E8-E139-4FE7-873F-A247C11FE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4857750" y="4238625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FFFDF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DF6"/>
                </a:solidFill>
                <a:latin typeface="Aptos"/>
                <a:ea typeface="Aptos"/>
                <a:cs typeface="Aptos"/>
              </a:rPr>
              <a:t>Dan touches the rule.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35768C-44F7-4276-9CA0-69E6F3964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42000">
            <a:off x="914400" y="4953000"/>
            <a:ext cx="101917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6"/>
          </a:solidFill>
          <a:ln xmlns:a="http://schemas.openxmlformats.org/drawingml/2006/main" w="14288">
            <a:solidFill>
              <a:srgbClr val="FFFDF6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99D2DE-ED68-47D6-9C14-3A54BDE27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62050" y="5105400"/>
            <a:ext cx="7048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5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A4F128-ABFA-48D2-875E-A1594CF8E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076450" y="5095875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defRPr>
            </a:pPr>
            <a:r>
              <a:rPr sz="1875" b="1" i="0">
                <a:solidFill>
                  <a:srgbClr val="171716"/>
                </a:solidFill>
                <a:latin typeface="Arial Black"/>
                <a:ea typeface="Arial Black"/>
                <a:cs typeface="Arial Black"/>
              </a:rPr>
              <a:t>RESCUE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611CA4-2235-4179-9AED-E6528E9E6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219700" y="5114925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17171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1716"/>
                </a:solidFill>
                <a:latin typeface="Aptos"/>
                <a:ea typeface="Aptos"/>
                <a:cs typeface="Aptos"/>
              </a:rPr>
              <a:t>The chaos fixes something bigger.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AC2EDE8-4896-4F47-B511-10F22C772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1500" y="601980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F2B705"/>
                </a:solidFill>
                <a:latin typeface="Arial Black"/>
                <a:ea typeface="Arial Black"/>
                <a:cs typeface="Arial Black"/>
              </a:defRPr>
            </a:pPr>
            <a:r>
              <a:rPr sz="1650" b="1" i="0">
                <a:solidFill>
                  <a:srgbClr val="F2B705"/>
                </a:solidFill>
                <a:latin typeface="Arial Black"/>
                <a:ea typeface="Arial Black"/>
                <a:cs typeface="Arial Black"/>
              </a:rPr>
              <a:t>RESET: THE ROOM SURVIVES. THE RELATIONSHIP GETS HARDER TO UNDO.</a:t>
            </a:r>
          </a:p>
        </p:txBody>
      </p:sp>
    </p:spTree>
    <p:extLst>
      <p:ext uri="{BB962C8B-B14F-4D97-AF65-F5344CB8AC3E}">
        <p14:creationId xmlns:p14="http://schemas.microsoft.com/office/powerpoint/2010/main" val="143030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2026-08-25T05:30:27.2900000Z</dcterms:created>
  <dcterms:modified xsi:type="dcterms:W3CDTF">2026-08-25T05:30:27.2900000Z</dcterms:modified>
</coreProperties>
</file>